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5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6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7.xml" ContentType="application/vnd.openxmlformats-officedocument.themeOverride+xml"/>
  <Override PartName="/ppt/drawings/drawing1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8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2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9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34"/>
  </p:notesMasterIdLst>
  <p:sldIdLst>
    <p:sldId id="260" r:id="rId3"/>
    <p:sldId id="533" r:id="rId4"/>
    <p:sldId id="534" r:id="rId5"/>
    <p:sldId id="535" r:id="rId6"/>
    <p:sldId id="730" r:id="rId7"/>
    <p:sldId id="541" r:id="rId8"/>
    <p:sldId id="766" r:id="rId9"/>
    <p:sldId id="354" r:id="rId10"/>
    <p:sldId id="397" r:id="rId11"/>
    <p:sldId id="791" r:id="rId12"/>
    <p:sldId id="396" r:id="rId13"/>
    <p:sldId id="356" r:id="rId14"/>
    <p:sldId id="790" r:id="rId15"/>
    <p:sldId id="357" r:id="rId16"/>
    <p:sldId id="367" r:id="rId17"/>
    <p:sldId id="784" r:id="rId18"/>
    <p:sldId id="369" r:id="rId19"/>
    <p:sldId id="789" r:id="rId20"/>
    <p:sldId id="316" r:id="rId21"/>
    <p:sldId id="370" r:id="rId22"/>
    <p:sldId id="317" r:id="rId23"/>
    <p:sldId id="786" r:id="rId24"/>
    <p:sldId id="787" r:id="rId25"/>
    <p:sldId id="788" r:id="rId26"/>
    <p:sldId id="757" r:id="rId27"/>
    <p:sldId id="576" r:id="rId28"/>
    <p:sldId id="574" r:id="rId29"/>
    <p:sldId id="265" r:id="rId30"/>
    <p:sldId id="767" r:id="rId31"/>
    <p:sldId id="583" r:id="rId32"/>
    <p:sldId id="582" r:id="rId3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F6A201C-56A1-46A8-A182-CD94B11D8D20}">
          <p14:sldIdLst>
            <p14:sldId id="260"/>
            <p14:sldId id="533"/>
            <p14:sldId id="534"/>
            <p14:sldId id="535"/>
            <p14:sldId id="730"/>
            <p14:sldId id="541"/>
            <p14:sldId id="766"/>
            <p14:sldId id="354"/>
            <p14:sldId id="397"/>
            <p14:sldId id="791"/>
            <p14:sldId id="396"/>
            <p14:sldId id="356"/>
            <p14:sldId id="790"/>
            <p14:sldId id="357"/>
            <p14:sldId id="367"/>
            <p14:sldId id="784"/>
            <p14:sldId id="369"/>
            <p14:sldId id="789"/>
            <p14:sldId id="316"/>
            <p14:sldId id="370"/>
            <p14:sldId id="317"/>
            <p14:sldId id="786"/>
            <p14:sldId id="787"/>
            <p14:sldId id="788"/>
            <p14:sldId id="757"/>
            <p14:sldId id="576"/>
            <p14:sldId id="574"/>
            <p14:sldId id="265"/>
            <p14:sldId id="767"/>
            <p14:sldId id="583"/>
            <p14:sldId id="5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kante" initials="A" lastIdx="3" clrIdx="0"/>
  <p:cmAuthor id="2" name="Ivalda Macicame" initials="IM" lastIdx="35" clrIdx="1">
    <p:extLst>
      <p:ext uri="{19B8F6BF-5375-455C-9EA6-DF929625EA0E}">
        <p15:presenceInfo xmlns:p15="http://schemas.microsoft.com/office/powerpoint/2012/main" userId="Ivalda Macicame" providerId="None"/>
      </p:ext>
    </p:extLst>
  </p:cmAuthor>
  <p:cmAuthor id="3" name="Windows User" initials="WU" lastIdx="1" clrIdx="2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9" autoAdjust="0"/>
    <p:restoredTop sz="95033" autoAdjust="0"/>
  </p:normalViewPr>
  <p:slideViewPr>
    <p:cSldViewPr snapToGrid="0">
      <p:cViewPr varScale="1">
        <p:scale>
          <a:sx n="78" d="100"/>
          <a:sy n="78" d="100"/>
        </p:scale>
        <p:origin x="66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0.xml"/><Relationship Id="rId1" Type="http://schemas.microsoft.com/office/2011/relationships/chartStyle" Target="style10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3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4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Kante\Dropbox\COMSA\REPORT\Annual%20mortality%20report%20template\COMSA_Annual%20report%20template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Williams\Dropbox\COMSA\PUBLICATION\Brochures%20and%20Briefers\2020%20data\COMSA_2020MortalityReport_brochure.xlsx" TargetMode="Externa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file:///C:\Users\EWilliams\Dropbox\COMSA\PUBLICATION\Brochures%20and%20Briefers\COMSA_2019MortalityReport_brochure_24May2021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Williams\Dropbox\COMSA\PUBLICATION\Brochures%20and%20Briefers\2020%20data\COMSA_2020MortalityReport_brochure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Williams\Dropbox\COMSA\PUBLICATION\Brochures%20and%20Briefers\2020%20data\COMSA_2020MortalityReport_brochure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Williams\Dropbox\COMSA\PUBLICATION\Brochures%20and%20Briefers\2020%20data\COMSA_2020MortalityReport_brochure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Williams\Dropbox\COMSA\PUBLICATION\Brochures%20and%20Briefers\2020%20data\COMSA_2020MortalityReport_brochure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AKante\Dropbox\COMSA\REPORT\2019%20Mortality%20Report\COMSA_2019_2020_CSA_indicators_2020%2006%2001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AKante\Dropbox\COMSA\REPORT\2019%20Mortality%20Report\COMSA_2019_2020_CSA_indicators_2020%2006%2001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Kante\Dropbox\COMSA\REPORT\2019%20Mortality%20Report\COMSA_2019_2020_CSA_indicators_2020%2006%200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Amouzou\Dropbox\IIP\COMSA\Publication\SUPPLEMENT\COMSA%20Main%20Results\Analysis\Malick\MR2019-2020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Amouzou\Dropbox\IIP\COMSA\Publication\SUPPLEMENT\COMSA%20Main%20Results\Analysis\Malick\MR2019-2020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438546496713599E-2"/>
          <c:y val="3.4760597468387028E-2"/>
          <c:w val="0.78247340975146173"/>
          <c:h val="0.70524321377603749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'Fig18.crvs'!$D$1</c:f>
              <c:strCache>
                <c:ptCount val="1"/>
                <c:pt idx="0">
                  <c:v>Number of births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'Fig18.crvs'!$A$2:$A$12</c:f>
              <c:strCache>
                <c:ptCount val="11"/>
                <c:pt idx="0">
                  <c:v>Niassa </c:v>
                </c:pt>
                <c:pt idx="1">
                  <c:v>Cabo Delgado</c:v>
                </c:pt>
                <c:pt idx="2">
                  <c:v>Nampula </c:v>
                </c:pt>
                <c:pt idx="3">
                  <c:v>Zambezia</c:v>
                </c:pt>
                <c:pt idx="4">
                  <c:v>Tete </c:v>
                </c:pt>
                <c:pt idx="5">
                  <c:v>Manica </c:v>
                </c:pt>
                <c:pt idx="6">
                  <c:v>Sofala </c:v>
                </c:pt>
                <c:pt idx="7">
                  <c:v>Inhambane </c:v>
                </c:pt>
                <c:pt idx="8">
                  <c:v>Gaza </c:v>
                </c:pt>
                <c:pt idx="9">
                  <c:v>Maputo Provincia </c:v>
                </c:pt>
                <c:pt idx="10">
                  <c:v>Maputo Cidade </c:v>
                </c:pt>
              </c:strCache>
            </c:strRef>
          </c:cat>
          <c:val>
            <c:numRef>
              <c:f>'Fig18.crvs'!$D$2:$D$12</c:f>
              <c:numCache>
                <c:formatCode>General</c:formatCode>
                <c:ptCount val="11"/>
                <c:pt idx="0">
                  <c:v>173</c:v>
                </c:pt>
                <c:pt idx="1">
                  <c:v>287</c:v>
                </c:pt>
                <c:pt idx="2">
                  <c:v>338</c:v>
                </c:pt>
                <c:pt idx="3">
                  <c:v>695</c:v>
                </c:pt>
                <c:pt idx="4">
                  <c:v>325</c:v>
                </c:pt>
                <c:pt idx="5">
                  <c:v>351</c:v>
                </c:pt>
                <c:pt idx="6">
                  <c:v>188</c:v>
                </c:pt>
                <c:pt idx="7">
                  <c:v>254</c:v>
                </c:pt>
                <c:pt idx="8">
                  <c:v>295</c:v>
                </c:pt>
                <c:pt idx="9">
                  <c:v>153</c:v>
                </c:pt>
                <c:pt idx="10">
                  <c:v>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0E-43D3-9C97-629749A8B735}"/>
            </c:ext>
          </c:extLst>
        </c:ser>
        <c:ser>
          <c:idx val="3"/>
          <c:order val="3"/>
          <c:tx>
            <c:strRef>
              <c:f>'Fig18.crvs'!$E$1</c:f>
              <c:strCache>
                <c:ptCount val="1"/>
                <c:pt idx="0">
                  <c:v>Number of deaths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'Fig18.crvs'!$A$2:$A$12</c:f>
              <c:strCache>
                <c:ptCount val="11"/>
                <c:pt idx="0">
                  <c:v>Niassa </c:v>
                </c:pt>
                <c:pt idx="1">
                  <c:v>Cabo Delgado</c:v>
                </c:pt>
                <c:pt idx="2">
                  <c:v>Nampula </c:v>
                </c:pt>
                <c:pt idx="3">
                  <c:v>Zambezia</c:v>
                </c:pt>
                <c:pt idx="4">
                  <c:v>Tete </c:v>
                </c:pt>
                <c:pt idx="5">
                  <c:v>Manica </c:v>
                </c:pt>
                <c:pt idx="6">
                  <c:v>Sofala </c:v>
                </c:pt>
                <c:pt idx="7">
                  <c:v>Inhambane </c:v>
                </c:pt>
                <c:pt idx="8">
                  <c:v>Gaza </c:v>
                </c:pt>
                <c:pt idx="9">
                  <c:v>Maputo Provincia </c:v>
                </c:pt>
                <c:pt idx="10">
                  <c:v>Maputo Cidade </c:v>
                </c:pt>
              </c:strCache>
            </c:strRef>
          </c:cat>
          <c:val>
            <c:numRef>
              <c:f>'Fig18.crvs'!$E$2:$E$12</c:f>
              <c:numCache>
                <c:formatCode>General</c:formatCode>
                <c:ptCount val="11"/>
                <c:pt idx="0">
                  <c:v>185</c:v>
                </c:pt>
                <c:pt idx="1">
                  <c:v>305</c:v>
                </c:pt>
                <c:pt idx="2">
                  <c:v>347</c:v>
                </c:pt>
                <c:pt idx="3">
                  <c:v>702</c:v>
                </c:pt>
                <c:pt idx="4">
                  <c:v>322</c:v>
                </c:pt>
                <c:pt idx="5">
                  <c:v>369</c:v>
                </c:pt>
                <c:pt idx="6">
                  <c:v>192</c:v>
                </c:pt>
                <c:pt idx="7">
                  <c:v>269</c:v>
                </c:pt>
                <c:pt idx="8">
                  <c:v>310</c:v>
                </c:pt>
                <c:pt idx="9">
                  <c:v>165</c:v>
                </c:pt>
                <c:pt idx="10">
                  <c:v>136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0E-43D3-9C97-629749A8B7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744517448"/>
        <c:axId val="744515480"/>
      </c:barChart>
      <c:lineChart>
        <c:grouping val="standard"/>
        <c:varyColors val="0"/>
        <c:ser>
          <c:idx val="0"/>
          <c:order val="0"/>
          <c:tx>
            <c:strRef>
              <c:f>'Fig18.crvs'!$B$1</c:f>
              <c:strCache>
                <c:ptCount val="1"/>
                <c:pt idx="0">
                  <c:v>Percentage of births 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'Fig18.crvs'!$A$2:$A$12</c:f>
              <c:strCache>
                <c:ptCount val="11"/>
                <c:pt idx="0">
                  <c:v>Niassa </c:v>
                </c:pt>
                <c:pt idx="1">
                  <c:v>Cabo Delgado</c:v>
                </c:pt>
                <c:pt idx="2">
                  <c:v>Nampula </c:v>
                </c:pt>
                <c:pt idx="3">
                  <c:v>Zambezia</c:v>
                </c:pt>
                <c:pt idx="4">
                  <c:v>Tete </c:v>
                </c:pt>
                <c:pt idx="5">
                  <c:v>Manica </c:v>
                </c:pt>
                <c:pt idx="6">
                  <c:v>Sofala </c:v>
                </c:pt>
                <c:pt idx="7">
                  <c:v>Inhambane </c:v>
                </c:pt>
                <c:pt idx="8">
                  <c:v>Gaza </c:v>
                </c:pt>
                <c:pt idx="9">
                  <c:v>Maputo Provincia </c:v>
                </c:pt>
                <c:pt idx="10">
                  <c:v>Maputo Cidade </c:v>
                </c:pt>
              </c:strCache>
            </c:strRef>
          </c:cat>
          <c:val>
            <c:numRef>
              <c:f>'Fig18.crvs'!$B$2:$B$12</c:f>
              <c:numCache>
                <c:formatCode>0.0</c:formatCode>
                <c:ptCount val="11"/>
                <c:pt idx="0">
                  <c:v>29.5</c:v>
                </c:pt>
                <c:pt idx="1">
                  <c:v>27.4</c:v>
                </c:pt>
                <c:pt idx="2">
                  <c:v>33.9</c:v>
                </c:pt>
                <c:pt idx="3">
                  <c:v>28</c:v>
                </c:pt>
                <c:pt idx="4">
                  <c:v>40.299999999999997</c:v>
                </c:pt>
                <c:pt idx="5">
                  <c:v>21.6</c:v>
                </c:pt>
                <c:pt idx="6">
                  <c:v>30.1</c:v>
                </c:pt>
                <c:pt idx="7">
                  <c:v>24.7</c:v>
                </c:pt>
                <c:pt idx="8">
                  <c:v>21</c:v>
                </c:pt>
                <c:pt idx="9">
                  <c:v>37.799999999999997</c:v>
                </c:pt>
                <c:pt idx="10">
                  <c:v>42.1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30E-43D3-9C97-629749A8B735}"/>
            </c:ext>
          </c:extLst>
        </c:ser>
        <c:ser>
          <c:idx val="1"/>
          <c:order val="1"/>
          <c:tx>
            <c:strRef>
              <c:f>'Fig18.crvs'!$C$1</c:f>
              <c:strCache>
                <c:ptCount val="1"/>
                <c:pt idx="0">
                  <c:v>Percentage of deaths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3.1330134406305145E-2"/>
                  <c:y val="-4.56278449369240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30E-43D3-9C97-629749A8B735}"/>
                </c:ext>
              </c:extLst>
            </c:dLbl>
            <c:dLbl>
              <c:idx val="2"/>
              <c:layout>
                <c:manualLayout>
                  <c:x val="-3.5594176661285129E-2"/>
                  <c:y val="-4.27774372500703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30E-43D3-9C97-629749A8B735}"/>
                </c:ext>
              </c:extLst>
            </c:dLbl>
            <c:dLbl>
              <c:idx val="3"/>
              <c:layout>
                <c:manualLayout>
                  <c:x val="-3.5594176661285171E-2"/>
                  <c:y val="-4.27774372500703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30E-43D3-9C97-629749A8B7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'Fig18.crvs'!$A$2:$A$12</c:f>
              <c:strCache>
                <c:ptCount val="11"/>
                <c:pt idx="0">
                  <c:v>Niassa </c:v>
                </c:pt>
                <c:pt idx="1">
                  <c:v>Cabo Delgado</c:v>
                </c:pt>
                <c:pt idx="2">
                  <c:v>Nampula </c:v>
                </c:pt>
                <c:pt idx="3">
                  <c:v>Zambezia</c:v>
                </c:pt>
                <c:pt idx="4">
                  <c:v>Tete </c:v>
                </c:pt>
                <c:pt idx="5">
                  <c:v>Manica </c:v>
                </c:pt>
                <c:pt idx="6">
                  <c:v>Sofala </c:v>
                </c:pt>
                <c:pt idx="7">
                  <c:v>Inhambane </c:v>
                </c:pt>
                <c:pt idx="8">
                  <c:v>Gaza </c:v>
                </c:pt>
                <c:pt idx="9">
                  <c:v>Maputo Provincia </c:v>
                </c:pt>
                <c:pt idx="10">
                  <c:v>Maputo Cidade </c:v>
                </c:pt>
              </c:strCache>
            </c:strRef>
          </c:cat>
          <c:val>
            <c:numRef>
              <c:f>'Fig18.crvs'!$C$2:$C$12</c:f>
              <c:numCache>
                <c:formatCode>General</c:formatCode>
                <c:ptCount val="11"/>
                <c:pt idx="0">
                  <c:v>9.9</c:v>
                </c:pt>
                <c:pt idx="1">
                  <c:v>1.9</c:v>
                </c:pt>
                <c:pt idx="2">
                  <c:v>5.3</c:v>
                </c:pt>
                <c:pt idx="3">
                  <c:v>2.2000000000000002</c:v>
                </c:pt>
                <c:pt idx="4">
                  <c:v>10</c:v>
                </c:pt>
                <c:pt idx="5">
                  <c:v>19.7</c:v>
                </c:pt>
                <c:pt idx="6">
                  <c:v>24.1</c:v>
                </c:pt>
                <c:pt idx="7">
                  <c:v>20.399999999999999</c:v>
                </c:pt>
                <c:pt idx="8">
                  <c:v>9.8000000000000007</c:v>
                </c:pt>
                <c:pt idx="9">
                  <c:v>63.1</c:v>
                </c:pt>
                <c:pt idx="10">
                  <c:v>91.5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30E-43D3-9C97-629749A8B7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44477104"/>
        <c:axId val="744477432"/>
      </c:lineChart>
      <c:catAx>
        <c:axId val="744477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4477432"/>
        <c:crosses val="autoZero"/>
        <c:auto val="1"/>
        <c:lblAlgn val="ctr"/>
        <c:lblOffset val="100"/>
        <c:noMultiLvlLbl val="0"/>
      </c:catAx>
      <c:valAx>
        <c:axId val="7444774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Percentage registered</a:t>
                </a:r>
              </a:p>
            </c:rich>
          </c:tx>
          <c:layout>
            <c:manualLayout>
              <c:xMode val="edge"/>
              <c:yMode val="edge"/>
              <c:x val="2.2466378417086656E-2"/>
              <c:y val="0.219697939840553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4477104"/>
        <c:crosses val="autoZero"/>
        <c:crossBetween val="between"/>
      </c:valAx>
      <c:valAx>
        <c:axId val="74451548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</a:t>
                </a:r>
              </a:p>
            </c:rich>
          </c:tx>
          <c:layout>
            <c:manualLayout>
              <c:xMode val="edge"/>
              <c:yMode val="edge"/>
              <c:x val="0.93132436117256467"/>
              <c:y val="0.248559736976907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4517448"/>
        <c:crosses val="max"/>
        <c:crossBetween val="between"/>
      </c:valAx>
      <c:catAx>
        <c:axId val="7445174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4451548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9864547774273659"/>
          <c:y val="4.4483355476864384E-2"/>
          <c:w val="0.63240192710810472"/>
          <c:h val="0.913223431394349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'Fig25.5to14yo'!$C$2</c:f>
              <c:strCache>
                <c:ptCount val="1"/>
                <c:pt idx="0">
                  <c:v>InterVA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6374436108788309"/>
                  <c:y val="-2.825517065114262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FAD-465A-A6CB-B94EEF46D00A}"/>
                </c:ext>
              </c:extLst>
            </c:dLbl>
            <c:dLbl>
              <c:idx val="1"/>
              <c:layout>
                <c:manualLayout>
                  <c:x val="0.14537980676253409"/>
                  <c:y val="-3.57733510936726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FAD-465A-A6CB-B94EEF46D00A}"/>
                </c:ext>
              </c:extLst>
            </c:dLbl>
            <c:dLbl>
              <c:idx val="2"/>
              <c:layout>
                <c:manualLayout>
                  <c:x val="0.1686157593734984"/>
                  <c:y val="3.579871227207697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FAD-465A-A6CB-B94EEF46D00A}"/>
                </c:ext>
              </c:extLst>
            </c:dLbl>
            <c:dLbl>
              <c:idx val="3"/>
              <c:layout>
                <c:manualLayout>
                  <c:x val="0.13471256464146641"/>
                  <c:y val="1.4089543558620901E-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FAD-465A-A6CB-B94EEF46D00A}"/>
                </c:ext>
              </c:extLst>
            </c:dLbl>
            <c:dLbl>
              <c:idx val="4"/>
              <c:layout>
                <c:manualLayout>
                  <c:x val="0.12458481102129287"/>
                  <c:y val="-1.4653125300217788E-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FAD-465A-A6CB-B94EEF46D00A}"/>
                </c:ext>
              </c:extLst>
            </c:dLbl>
            <c:dLbl>
              <c:idx val="5"/>
              <c:layout>
                <c:manualLayout>
                  <c:x val="0.22211473091639436"/>
                  <c:y val="7.144525747372793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FAD-465A-A6CB-B94EEF46D00A}"/>
                </c:ext>
              </c:extLst>
            </c:dLbl>
            <c:dLbl>
              <c:idx val="6"/>
              <c:layout>
                <c:manualLayout>
                  <c:x val="0.17221844529472291"/>
                  <c:y val="3.580153018078987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FAD-465A-A6CB-B94EEF46D00A}"/>
                </c:ext>
              </c:extLst>
            </c:dLbl>
            <c:dLbl>
              <c:idx val="7"/>
              <c:layout>
                <c:manualLayout>
                  <c:x val="0.14190422067457087"/>
                  <c:y val="1.073651398204034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FAD-465A-A6CB-B94EEF46D00A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l"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'[3]child5-14'!$B$2:$B$9</c:f>
              <c:strCache>
                <c:ptCount val="8"/>
                <c:pt idx="0">
                  <c:v>Diarrhea</c:v>
                </c:pt>
                <c:pt idx="1">
                  <c:v>HIV</c:v>
                </c:pt>
                <c:pt idx="2">
                  <c:v>Injury</c:v>
                </c:pt>
                <c:pt idx="3">
                  <c:v>Malaria</c:v>
                </c:pt>
                <c:pt idx="4">
                  <c:v>Pneumonia</c:v>
                </c:pt>
                <c:pt idx="5">
                  <c:v>Other</c:v>
                </c:pt>
                <c:pt idx="6">
                  <c:v>Other infections</c:v>
                </c:pt>
                <c:pt idx="7">
                  <c:v>Unspecified</c:v>
                </c:pt>
              </c:strCache>
            </c:strRef>
          </c:cat>
          <c:val>
            <c:numRef>
              <c:f>'Fig25.5to14yo'!$C$3:$C$10</c:f>
              <c:numCache>
                <c:formatCode>General</c:formatCode>
                <c:ptCount val="8"/>
                <c:pt idx="0">
                  <c:v>0.13173652694610799</c:v>
                </c:pt>
                <c:pt idx="1">
                  <c:v>0.11377245508981999</c:v>
                </c:pt>
                <c:pt idx="2">
                  <c:v>0.16766467065868301</c:v>
                </c:pt>
                <c:pt idx="3">
                  <c:v>0.13173652694610799</c:v>
                </c:pt>
                <c:pt idx="4">
                  <c:v>5.3892215568862298E-2</c:v>
                </c:pt>
                <c:pt idx="5">
                  <c:v>0.20958083832335361</c:v>
                </c:pt>
                <c:pt idx="6">
                  <c:v>0.1616766467065866</c:v>
                </c:pt>
                <c:pt idx="7">
                  <c:v>2.9940119760479E-2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FAD-465A-A6CB-B94EEF46D00A}"/>
            </c:ext>
          </c:extLst>
        </c:ser>
        <c:ser>
          <c:idx val="1"/>
          <c:order val="1"/>
          <c:tx>
            <c:strRef>
              <c:f>'Fig25.5to14yo'!$D$2</c:f>
              <c:strCache>
                <c:ptCount val="1"/>
                <c:pt idx="0">
                  <c:v>interve_neg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'[3]child5-14'!$B$2:$B$9</c:f>
              <c:strCache>
                <c:ptCount val="8"/>
                <c:pt idx="0">
                  <c:v>Diarrhea</c:v>
                </c:pt>
                <c:pt idx="1">
                  <c:v>HIV</c:v>
                </c:pt>
                <c:pt idx="2">
                  <c:v>Injury</c:v>
                </c:pt>
                <c:pt idx="3">
                  <c:v>Malaria</c:v>
                </c:pt>
                <c:pt idx="4">
                  <c:v>Pneumonia</c:v>
                </c:pt>
                <c:pt idx="5">
                  <c:v>Other</c:v>
                </c:pt>
                <c:pt idx="6">
                  <c:v>Other infections</c:v>
                </c:pt>
                <c:pt idx="7">
                  <c:v>Unspecified</c:v>
                </c:pt>
              </c:strCache>
            </c:strRef>
          </c:cat>
          <c:val>
            <c:numRef>
              <c:f>'Fig25.5to14yo'!$D$3:$D$10</c:f>
              <c:numCache>
                <c:formatCode>General</c:formatCode>
                <c:ptCount val="8"/>
                <c:pt idx="0">
                  <c:v>0.36826347305389201</c:v>
                </c:pt>
                <c:pt idx="1">
                  <c:v>0.38622754491018002</c:v>
                </c:pt>
                <c:pt idx="2">
                  <c:v>0.33233532934131699</c:v>
                </c:pt>
                <c:pt idx="3">
                  <c:v>0.36826347305389201</c:v>
                </c:pt>
                <c:pt idx="4">
                  <c:v>0.44610778443113769</c:v>
                </c:pt>
                <c:pt idx="5">
                  <c:v>0.29041916167664639</c:v>
                </c:pt>
                <c:pt idx="6">
                  <c:v>0.3383233532934134</c:v>
                </c:pt>
                <c:pt idx="7">
                  <c:v>0.470059880239521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FAD-465A-A6CB-B94EEF46D0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630685320"/>
        <c:axId val="630679088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'Fig25.5to14yo'!$E$2</c15:sqref>
                        </c15:formulaRef>
                      </c:ext>
                    </c:extLst>
                    <c:strCache>
                      <c:ptCount val="1"/>
                      <c:pt idx="0">
                        <c:v>InsilicoVA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dLbl>
                    <c:idx val="0"/>
                    <c:layout>
                      <c:manualLayout>
                        <c:x val="7.5394441898064213E-2"/>
                        <c:y val="-2.6463439234325325E-3"/>
                      </c:manualLayout>
                    </c:layout>
                    <c:dLblPos val="ct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A-DFAD-465A-A6CB-B94EEF46D00A}"/>
                      </c:ext>
                    </c:extLst>
                  </c:dLbl>
                  <c:dLbl>
                    <c:idx val="1"/>
                    <c:layout>
                      <c:manualLayout>
                        <c:x val="4.6290011168621664E-2"/>
                        <c:y val="-3.5938893693318423E-3"/>
                      </c:manualLayout>
                    </c:layout>
                    <c:dLblPos val="ct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B-DFAD-465A-A6CB-B94EEF46D00A}"/>
                      </c:ext>
                    </c:extLst>
                  </c:dLbl>
                  <c:dLbl>
                    <c:idx val="2"/>
                    <c:layout>
                      <c:manualLayout>
                        <c:x val="9.1594436881315008E-2"/>
                        <c:y val="-1.6990032292106022E-3"/>
                      </c:manualLayout>
                    </c:layout>
                    <c:dLblPos val="ct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C-DFAD-465A-A6CB-B94EEF46D00A}"/>
                      </c:ext>
                    </c:extLst>
                  </c:dLbl>
                  <c:dLbl>
                    <c:idx val="3"/>
                    <c:layout>
                      <c:manualLayout>
                        <c:x val="7.9545117676971422E-2"/>
                        <c:y val="2.0838994593531243E-7"/>
                      </c:manualLayout>
                    </c:layout>
                    <c:dLblPos val="ct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D-DFAD-465A-A6CB-B94EEF46D00A}"/>
                      </c:ext>
                    </c:extLst>
                  </c:dLbl>
                  <c:dLbl>
                    <c:idx val="4"/>
                    <c:layout>
                      <c:manualLayout>
                        <c:x val="5.5551830999404833E-2"/>
                        <c:y val="0"/>
                      </c:manualLayout>
                    </c:layout>
                    <c:dLblPos val="ct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E-DFAD-465A-A6CB-B94EEF46D00A}"/>
                      </c:ext>
                    </c:extLst>
                  </c:dLbl>
                  <c:dLbl>
                    <c:idx val="5"/>
                    <c:layout>
                      <c:manualLayout>
                        <c:x val="9.6226948607966142E-2"/>
                        <c:y val="2.0838994593531243E-7"/>
                      </c:manualLayout>
                    </c:layout>
                    <c:dLblPos val="ct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F-DFAD-465A-A6CB-B94EEF46D00A}"/>
                      </c:ext>
                    </c:extLst>
                  </c:dLbl>
                  <c:dLbl>
                    <c:idx val="6"/>
                    <c:layout>
                      <c:manualLayout>
                        <c:x val="0.12555075923936973"/>
                        <c:y val="2.0838994603235157E-7"/>
                      </c:manualLayout>
                    </c:layout>
                    <c:dLblPos val="ct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10-DFAD-465A-A6CB-B94EEF46D00A}"/>
                      </c:ext>
                    </c:extLst>
                  </c:dLbl>
                  <c:numFmt formatCode="0%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Base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0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'[3]child5-14'!$B$2:$B$9</c15:sqref>
                        </c15:formulaRef>
                      </c:ext>
                    </c:extLst>
                    <c:strCache>
                      <c:ptCount val="8"/>
                      <c:pt idx="0">
                        <c:v>Diarrhea</c:v>
                      </c:pt>
                      <c:pt idx="1">
                        <c:v>HIV</c:v>
                      </c:pt>
                      <c:pt idx="2">
                        <c:v>Injury</c:v>
                      </c:pt>
                      <c:pt idx="3">
                        <c:v>Malaria</c:v>
                      </c:pt>
                      <c:pt idx="4">
                        <c:v>Pneumonia</c:v>
                      </c:pt>
                      <c:pt idx="5">
                        <c:v>Other</c:v>
                      </c:pt>
                      <c:pt idx="6">
                        <c:v>Other infections</c:v>
                      </c:pt>
                      <c:pt idx="7">
                        <c:v>Unspecified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'Fig25.5to14yo'!$E$3:$E$10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0.11377245508981999</c:v>
                      </c:pt>
                      <c:pt idx="1">
                        <c:v>5.3892215568862298E-2</c:v>
                      </c:pt>
                      <c:pt idx="2">
                        <c:v>0.179640718562874</c:v>
                      </c:pt>
                      <c:pt idx="3">
                        <c:v>0.13173652694610799</c:v>
                      </c:pt>
                      <c:pt idx="4">
                        <c:v>5.9880239520958098E-2</c:v>
                      </c:pt>
                      <c:pt idx="5">
                        <c:v>0.19161676646706599</c:v>
                      </c:pt>
                      <c:pt idx="6">
                        <c:v>0.269461077844311</c:v>
                      </c:pt>
                      <c:pt idx="7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1-DFAD-465A-A6CB-B94EEF46D00A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'Fig25.5to14yo'!$F$2</c15:sqref>
                        </c15:formulaRef>
                      </c:ext>
                    </c:extLst>
                    <c:strCache>
                      <c:ptCount val="1"/>
                      <c:pt idx="0">
                        <c:v>ins_neg</c:v>
                      </c:pt>
                    </c:strCache>
                  </c:strRef>
                </c:tx>
                <c:spPr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'[3]child5-14'!$B$2:$B$9</c15:sqref>
                        </c15:formulaRef>
                      </c:ext>
                    </c:extLst>
                    <c:strCache>
                      <c:ptCount val="8"/>
                      <c:pt idx="0">
                        <c:v>Diarrhea</c:v>
                      </c:pt>
                      <c:pt idx="1">
                        <c:v>HIV</c:v>
                      </c:pt>
                      <c:pt idx="2">
                        <c:v>Injury</c:v>
                      </c:pt>
                      <c:pt idx="3">
                        <c:v>Malaria</c:v>
                      </c:pt>
                      <c:pt idx="4">
                        <c:v>Pneumonia</c:v>
                      </c:pt>
                      <c:pt idx="5">
                        <c:v>Other</c:v>
                      </c:pt>
                      <c:pt idx="6">
                        <c:v>Other infections</c:v>
                      </c:pt>
                      <c:pt idx="7">
                        <c:v>Unspecified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'Fig25.5to14yo'!$F$3:$F$10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0.38622754491018002</c:v>
                      </c:pt>
                      <c:pt idx="1">
                        <c:v>0.44610778443113769</c:v>
                      </c:pt>
                      <c:pt idx="2">
                        <c:v>0.320359281437126</c:v>
                      </c:pt>
                      <c:pt idx="3">
                        <c:v>0.36826347305389201</c:v>
                      </c:pt>
                      <c:pt idx="4">
                        <c:v>0.44011976047904189</c:v>
                      </c:pt>
                      <c:pt idx="5">
                        <c:v>0.30838323353293401</c:v>
                      </c:pt>
                      <c:pt idx="6">
                        <c:v>0.230538922155689</c:v>
                      </c:pt>
                      <c:pt idx="7">
                        <c:v>0.5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DFAD-465A-A6CB-B94EEF46D00A}"/>
                  </c:ext>
                </c:extLst>
              </c15:ser>
            </c15:filteredBarSeries>
          </c:ext>
        </c:extLst>
      </c:barChart>
      <c:catAx>
        <c:axId val="63068532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0679088"/>
        <c:crosses val="autoZero"/>
        <c:auto val="1"/>
        <c:lblAlgn val="ctr"/>
        <c:lblOffset val="100"/>
        <c:noMultiLvlLbl val="0"/>
      </c:catAx>
      <c:valAx>
        <c:axId val="63067908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30685320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  <c:userShapes r:id="rId5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'Fig24.cchild'!$E$1</c:f>
              <c:strCache>
                <c:ptCount val="1"/>
                <c:pt idx="0">
                  <c:v>Ensemble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179136650466619E-2"/>
                  <c:y val="5.632066414036705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BD-42C9-B84F-4CC7739C9ED5}"/>
                </c:ext>
              </c:extLst>
            </c:dLbl>
            <c:dLbl>
              <c:idx val="1"/>
              <c:layout>
                <c:manualLayout>
                  <c:x val="7.7814904688524754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5BD-42C9-B84F-4CC7739C9ED5}"/>
                </c:ext>
              </c:extLst>
            </c:dLbl>
            <c:dLbl>
              <c:idx val="2"/>
              <c:layout>
                <c:manualLayout>
                  <c:x val="1.5981984270643106E-2"/>
                  <c:y val="5.162667906620108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5BD-42C9-B84F-4CC7739C9ED5}"/>
                </c:ext>
              </c:extLst>
            </c:dLbl>
            <c:dLbl>
              <c:idx val="3"/>
              <c:layout>
                <c:manualLayout>
                  <c:x val="-2.0172017600025263E-2"/>
                  <c:y val="5.162667906620108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BD-42C9-B84F-4CC7739C9ED5}"/>
                </c:ext>
              </c:extLst>
            </c:dLbl>
            <c:dLbl>
              <c:idx val="4"/>
              <c:layout>
                <c:manualLayout>
                  <c:x val="9.996222371525817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5BD-42C9-B84F-4CC7739C9ED5}"/>
                </c:ext>
              </c:extLst>
            </c:dLbl>
            <c:dLbl>
              <c:idx val="5"/>
              <c:layout>
                <c:manualLayout>
                  <c:x val="-2.3164898549584017E-2"/>
                  <c:y val="1.0325335813240218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BD-42C9-B84F-4CC7739C9ED5}"/>
                </c:ext>
              </c:extLst>
            </c:dLbl>
            <c:dLbl>
              <c:idx val="6"/>
              <c:layout>
                <c:manualLayout>
                  <c:x val="-1.0953944275384693E-2"/>
                  <c:y val="-2.816033207018249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5BD-42C9-B84F-4CC7739C9ED5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'Fig24.cchild'!$A$2:$A$9</c:f>
              <c:strCache>
                <c:ptCount val="8"/>
                <c:pt idx="0">
                  <c:v>Diarrhea</c:v>
                </c:pt>
                <c:pt idx="1">
                  <c:v>Malaria</c:v>
                </c:pt>
                <c:pt idx="2">
                  <c:v>Pneumonia*</c:v>
                </c:pt>
                <c:pt idx="3">
                  <c:v>HIV</c:v>
                </c:pt>
                <c:pt idx="4">
                  <c:v>Severe malnutrition</c:v>
                </c:pt>
                <c:pt idx="5">
                  <c:v>Other infections</c:v>
                </c:pt>
                <c:pt idx="6">
                  <c:v>Other**</c:v>
                </c:pt>
                <c:pt idx="7">
                  <c:v>Unspecified***</c:v>
                </c:pt>
              </c:strCache>
            </c:strRef>
          </c:cat>
          <c:val>
            <c:numRef>
              <c:f>'Fig24.cchild'!$E$2:$E$9</c:f>
              <c:numCache>
                <c:formatCode>General</c:formatCode>
                <c:ptCount val="8"/>
                <c:pt idx="0">
                  <c:v>0.12371777981698601</c:v>
                </c:pt>
                <c:pt idx="1">
                  <c:v>0.22629510370373099</c:v>
                </c:pt>
                <c:pt idx="2">
                  <c:v>5.5170163848812397E-2</c:v>
                </c:pt>
                <c:pt idx="3">
                  <c:v>0.12078829333381901</c:v>
                </c:pt>
                <c:pt idx="4">
                  <c:v>7.8870578114253395E-2</c:v>
                </c:pt>
                <c:pt idx="5">
                  <c:v>0.34008699132988501</c:v>
                </c:pt>
                <c:pt idx="6">
                  <c:v>5.4216872044634302E-2</c:v>
                </c:pt>
                <c:pt idx="7">
                  <c:v>8.5421780787891405E-4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D8-422B-8B2E-6E76DB54FE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axId val="585161407"/>
        <c:axId val="585167647"/>
      </c:barChart>
      <c:catAx>
        <c:axId val="58516140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5167647"/>
        <c:crosses val="autoZero"/>
        <c:auto val="1"/>
        <c:lblAlgn val="ctr"/>
        <c:lblOffset val="100"/>
        <c:noMultiLvlLbl val="0"/>
      </c:catAx>
      <c:valAx>
        <c:axId val="585167647"/>
        <c:scaling>
          <c:orientation val="minMax"/>
        </c:scaling>
        <c:delete val="0"/>
        <c:axPos val="t"/>
        <c:numFmt formatCode="0%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5161407"/>
        <c:crosses val="autoZero"/>
        <c:crossBetween val="between"/>
        <c:majorUnit val="0.1"/>
      </c:valAx>
      <c:spPr>
        <a:noFill/>
        <a:ln>
          <a:solidFill>
            <a:schemeClr val="bg1">
              <a:lumMod val="50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804603175197561E-2"/>
          <c:y val="0.12940254611095553"/>
          <c:w val="0.89987952672624172"/>
          <c:h val="0.8246804213980601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'Fig23.adult'!$B$1</c:f>
              <c:strCache>
                <c:ptCount val="1"/>
                <c:pt idx="0">
                  <c:v>neg1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1600" b="0" i="0" u="none" strike="noStrike" kern="1200" baseline="0">
                      <a:solidFill>
                        <a:sysClr val="windowText" lastClr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dLblPos val="inBase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257212627934639"/>
                      <c:h val="0.123349846373507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6F4D-469E-805D-120FA3CC5F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'Fig23.adult'!$A$2:$A$9</c:f>
              <c:strCache>
                <c:ptCount val="8"/>
                <c:pt idx="0">
                  <c:v>HIV</c:v>
                </c:pt>
                <c:pt idx="1">
                  <c:v>Injury</c:v>
                </c:pt>
                <c:pt idx="2">
                  <c:v>Maternal</c:v>
                </c:pt>
                <c:pt idx="3">
                  <c:v>Cancer</c:v>
                </c:pt>
                <c:pt idx="4">
                  <c:v>Tuberculosis</c:v>
                </c:pt>
                <c:pt idx="5">
                  <c:v>Stroke</c:v>
                </c:pt>
                <c:pt idx="6">
                  <c:v>Other infections</c:v>
                </c:pt>
                <c:pt idx="7">
                  <c:v>Other</c:v>
                </c:pt>
              </c:strCache>
            </c:strRef>
          </c:cat>
          <c:val>
            <c:numRef>
              <c:f>'Fig23.adult'!$B$2:$B$9</c:f>
              <c:numCache>
                <c:formatCode>General</c:formatCode>
                <c:ptCount val="8"/>
                <c:pt idx="0">
                  <c:v>0.21999999999999997</c:v>
                </c:pt>
                <c:pt idx="1">
                  <c:v>0.350909090909091</c:v>
                </c:pt>
                <c:pt idx="2">
                  <c:v>0.38606060606060599</c:v>
                </c:pt>
                <c:pt idx="3">
                  <c:v>0.42848484848484847</c:v>
                </c:pt>
                <c:pt idx="4">
                  <c:v>0.47090909090909089</c:v>
                </c:pt>
                <c:pt idx="5">
                  <c:v>0.5</c:v>
                </c:pt>
                <c:pt idx="6">
                  <c:v>0.36545454545454503</c:v>
                </c:pt>
                <c:pt idx="7">
                  <c:v>0.27818181818181797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4D-469E-805D-120FA3CC5FAF}"/>
            </c:ext>
          </c:extLst>
        </c:ser>
        <c:ser>
          <c:idx val="1"/>
          <c:order val="1"/>
          <c:tx>
            <c:strRef>
              <c:f>'Fig23.adult'!$C$1</c:f>
              <c:strCache>
                <c:ptCount val="1"/>
                <c:pt idx="0">
                  <c:v>15 to 49 years</c:v>
                </c:pt>
              </c:strCache>
            </c:strRef>
          </c:tx>
          <c:spPr>
            <a:solidFill>
              <a:srgbClr val="0C88C0"/>
            </a:solidFill>
            <a:ln>
              <a:solidFill>
                <a:srgbClr val="0C88C0"/>
              </a:solidFill>
            </a:ln>
            <a:effectLst/>
          </c:spPr>
          <c:invertIfNegative val="0"/>
          <c:dLbls>
            <c:dLbl>
              <c:idx val="0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6F4D-469E-805D-120FA3CC5FAF}"/>
                </c:ext>
              </c:extLst>
            </c:dLbl>
            <c:dLbl>
              <c:idx val="1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F4D-469E-805D-120FA3CC5FAF}"/>
                </c:ext>
              </c:extLst>
            </c:dLbl>
            <c:dLbl>
              <c:idx val="2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6F4D-469E-805D-120FA3CC5FAF}"/>
                </c:ext>
              </c:extLst>
            </c:dLbl>
            <c:dLbl>
              <c:idx val="3"/>
              <c:layout>
                <c:manualLayout>
                  <c:x val="-6.3996049731444418E-2"/>
                  <c:y val="-4.1744400225608097E-3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ysClr val="windowText" lastClr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381460758089362E-2"/>
                      <c:h val="5.958794968781675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F4D-469E-805D-120FA3CC5FAF}"/>
                </c:ext>
              </c:extLst>
            </c:dLbl>
            <c:dLbl>
              <c:idx val="4"/>
              <c:layout>
                <c:manualLayout>
                  <c:x val="-4.284914155633214E-2"/>
                  <c:y val="-4.174275680998565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F4D-469E-805D-120FA3CC5FA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F4D-469E-805D-120FA3CC5FAF}"/>
                </c:ext>
              </c:extLst>
            </c:dLbl>
            <c:dLbl>
              <c:idx val="6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6F4D-469E-805D-120FA3CC5FAF}"/>
                </c:ext>
              </c:extLst>
            </c:dLbl>
            <c:dLbl>
              <c:idx val="7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6F4D-469E-805D-120FA3CC5FAF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'Fig23.adult'!$A$2:$A$9</c:f>
              <c:strCache>
                <c:ptCount val="8"/>
                <c:pt idx="0">
                  <c:v>HIV</c:v>
                </c:pt>
                <c:pt idx="1">
                  <c:v>Injury</c:v>
                </c:pt>
                <c:pt idx="2">
                  <c:v>Maternal</c:v>
                </c:pt>
                <c:pt idx="3">
                  <c:v>Cancer</c:v>
                </c:pt>
                <c:pt idx="4">
                  <c:v>Tuberculosis</c:v>
                </c:pt>
                <c:pt idx="5">
                  <c:v>Stroke</c:v>
                </c:pt>
                <c:pt idx="6">
                  <c:v>Other infections</c:v>
                </c:pt>
                <c:pt idx="7">
                  <c:v>Other</c:v>
                </c:pt>
              </c:strCache>
            </c:strRef>
          </c:cat>
          <c:val>
            <c:numRef>
              <c:f>'Fig23.adult'!$C$2:$C$9</c:f>
              <c:numCache>
                <c:formatCode>General</c:formatCode>
                <c:ptCount val="8"/>
                <c:pt idx="0">
                  <c:v>0.28000000000000003</c:v>
                </c:pt>
                <c:pt idx="1">
                  <c:v>0.149090909090909</c:v>
                </c:pt>
                <c:pt idx="2">
                  <c:v>0.11393939393939399</c:v>
                </c:pt>
                <c:pt idx="3">
                  <c:v>7.1515151515151504E-2</c:v>
                </c:pt>
                <c:pt idx="4">
                  <c:v>2.9090909090909101E-2</c:v>
                </c:pt>
                <c:pt idx="5">
                  <c:v>0</c:v>
                </c:pt>
                <c:pt idx="6">
                  <c:v>0.134545454545455</c:v>
                </c:pt>
                <c:pt idx="7">
                  <c:v>0.221818181818182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F4D-469E-805D-120FA3CC5FAF}"/>
            </c:ext>
          </c:extLst>
        </c:ser>
        <c:ser>
          <c:idx val="2"/>
          <c:order val="2"/>
          <c:tx>
            <c:strRef>
              <c:f>'Fig23.adult'!$D$1</c:f>
              <c:strCache>
                <c:ptCount val="1"/>
                <c:pt idx="0">
                  <c:v>50+ years</c:v>
                </c:pt>
              </c:strCache>
            </c:strRef>
          </c:tx>
          <c:spPr>
            <a:solidFill>
              <a:srgbClr val="A2DEF9"/>
            </a:solidFill>
            <a:ln>
              <a:solidFill>
                <a:srgbClr val="A2DEF9"/>
              </a:solidFill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F4D-469E-805D-120FA3CC5FAF}"/>
                </c:ext>
              </c:extLst>
            </c:dLbl>
            <c:dLbl>
              <c:idx val="4"/>
              <c:layout>
                <c:manualLayout>
                  <c:x val="4.380687032596968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F4D-469E-805D-120FA3CC5FAF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'Fig23.adult'!$A$2:$A$9</c:f>
              <c:strCache>
                <c:ptCount val="8"/>
                <c:pt idx="0">
                  <c:v>HIV</c:v>
                </c:pt>
                <c:pt idx="1">
                  <c:v>Injury</c:v>
                </c:pt>
                <c:pt idx="2">
                  <c:v>Maternal</c:v>
                </c:pt>
                <c:pt idx="3">
                  <c:v>Cancer</c:v>
                </c:pt>
                <c:pt idx="4">
                  <c:v>Tuberculosis</c:v>
                </c:pt>
                <c:pt idx="5">
                  <c:v>Stroke</c:v>
                </c:pt>
                <c:pt idx="6">
                  <c:v>Other infections</c:v>
                </c:pt>
                <c:pt idx="7">
                  <c:v>Other</c:v>
                </c:pt>
              </c:strCache>
            </c:strRef>
          </c:cat>
          <c:val>
            <c:numRef>
              <c:f>'Fig23.adult'!$D$2:$D$9</c:f>
              <c:numCache>
                <c:formatCode>General</c:formatCode>
                <c:ptCount val="8"/>
                <c:pt idx="0">
                  <c:v>0.106003752345216</c:v>
                </c:pt>
                <c:pt idx="1">
                  <c:v>6.9418386491557196E-2</c:v>
                </c:pt>
                <c:pt idx="3">
                  <c:v>0.17073170731707299</c:v>
                </c:pt>
                <c:pt idx="4">
                  <c:v>4.7842401500938103E-2</c:v>
                </c:pt>
                <c:pt idx="5">
                  <c:v>0.13602251407129501</c:v>
                </c:pt>
                <c:pt idx="6">
                  <c:v>0.23921200750468999</c:v>
                </c:pt>
                <c:pt idx="7">
                  <c:v>0.230769230769231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6F4D-469E-805D-120FA3CC5FAF}"/>
            </c:ext>
          </c:extLst>
        </c:ser>
        <c:ser>
          <c:idx val="3"/>
          <c:order val="3"/>
          <c:tx>
            <c:strRef>
              <c:f>'Fig23.adult'!$E$1</c:f>
              <c:strCache>
                <c:ptCount val="1"/>
                <c:pt idx="0">
                  <c:v>neg2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'Fig23.adult'!$A$2:$A$9</c:f>
              <c:strCache>
                <c:ptCount val="8"/>
                <c:pt idx="0">
                  <c:v>HIV</c:v>
                </c:pt>
                <c:pt idx="1">
                  <c:v>Injury</c:v>
                </c:pt>
                <c:pt idx="2">
                  <c:v>Maternal</c:v>
                </c:pt>
                <c:pt idx="3">
                  <c:v>Cancer</c:v>
                </c:pt>
                <c:pt idx="4">
                  <c:v>Tuberculosis</c:v>
                </c:pt>
                <c:pt idx="5">
                  <c:v>Stroke</c:v>
                </c:pt>
                <c:pt idx="6">
                  <c:v>Other infections</c:v>
                </c:pt>
                <c:pt idx="7">
                  <c:v>Other</c:v>
                </c:pt>
              </c:strCache>
            </c:strRef>
          </c:cat>
          <c:val>
            <c:numRef>
              <c:f>'Fig23.adult'!$E$2:$E$9</c:f>
              <c:numCache>
                <c:formatCode>0.00</c:formatCode>
                <c:ptCount val="8"/>
                <c:pt idx="0">
                  <c:v>0.39399624765478403</c:v>
                </c:pt>
                <c:pt idx="1">
                  <c:v>0.43058161350844282</c:v>
                </c:pt>
                <c:pt idx="2">
                  <c:v>0.5</c:v>
                </c:pt>
                <c:pt idx="3">
                  <c:v>0.32926829268292701</c:v>
                </c:pt>
                <c:pt idx="4">
                  <c:v>0.4521575984990619</c:v>
                </c:pt>
                <c:pt idx="5">
                  <c:v>0.36397748592870499</c:v>
                </c:pt>
                <c:pt idx="6">
                  <c:v>0.26078799249531004</c:v>
                </c:pt>
                <c:pt idx="7">
                  <c:v>0.269230769230769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F4D-469E-805D-120FA3CC5F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47379568"/>
        <c:axId val="2017939136"/>
      </c:barChart>
      <c:catAx>
        <c:axId val="247379568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2017939136"/>
        <c:crosses val="autoZero"/>
        <c:auto val="1"/>
        <c:lblAlgn val="ctr"/>
        <c:lblOffset val="100"/>
        <c:noMultiLvlLbl val="0"/>
      </c:catAx>
      <c:valAx>
        <c:axId val="2017939136"/>
        <c:scaling>
          <c:orientation val="minMax"/>
        </c:scaling>
        <c:delete val="1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15-49Y</a:t>
                </a:r>
                <a:r>
                  <a:rPr lang="en-US" sz="2000" b="1" baseline="0" dirty="0"/>
                  <a:t>              50Y+</a:t>
                </a:r>
                <a:endParaRPr lang="en-US" sz="2000" b="1" dirty="0"/>
              </a:p>
            </c:rich>
          </c:tx>
          <c:layout>
            <c:manualLayout>
              <c:xMode val="edge"/>
              <c:yMode val="edge"/>
              <c:x val="0.36329146517709493"/>
              <c:y val="6.402465493486071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crossAx val="247379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716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D6B-46A2-8D59-F848A491A4DD}"/>
              </c:ext>
            </c:extLst>
          </c:dPt>
          <c:dPt>
            <c:idx val="1"/>
            <c:bubble3D val="0"/>
            <c:spPr>
              <a:solidFill>
                <a:srgbClr val="A7928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D6B-46A2-8D59-F848A491A4DD}"/>
              </c:ext>
            </c:extLst>
          </c:dPt>
          <c:dLbls>
            <c:dLbl>
              <c:idx val="0"/>
              <c:layout>
                <c:manualLayout>
                  <c:x val="-0.11742237395868886"/>
                  <c:y val="-0.31048914437635838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0752711339082219"/>
                      <c:h val="0.216298899310109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D6B-46A2-8D59-F848A491A4D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D6B-46A2-8D59-F848A491A4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7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'fig13.nnsocial'!$A$3:$A$4</c:f>
              <c:strCache>
                <c:ptCount val="2"/>
                <c:pt idx="0">
                  <c:v>Sought care </c:v>
                </c:pt>
                <c:pt idx="1">
                  <c:v>No care sought</c:v>
                </c:pt>
              </c:strCache>
            </c:strRef>
          </c:cat>
          <c:val>
            <c:numRef>
              <c:f>'fig14.ichsocial'!$B$1:$B$2</c:f>
              <c:numCache>
                <c:formatCode>General</c:formatCode>
                <c:ptCount val="2"/>
                <c:pt idx="0">
                  <c:v>0.72099999999999997</c:v>
                </c:pt>
                <c:pt idx="1">
                  <c:v>0.27900000000000003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D6B-46A2-8D59-F848A491A4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716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16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A17-44E4-A218-4955C4D546CA}"/>
              </c:ext>
            </c:extLst>
          </c:dPt>
          <c:dPt>
            <c:idx val="1"/>
            <c:invertIfNegative val="0"/>
            <c:bubble3D val="0"/>
            <c:spPr>
              <a:solidFill>
                <a:srgbClr val="00716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A17-44E4-A218-4955C4D546CA}"/>
              </c:ext>
            </c:extLst>
          </c:dPt>
          <c:dLbls>
            <c:dLbl>
              <c:idx val="0"/>
              <c:layout>
                <c:manualLayout>
                  <c:x val="2.2478401265303705E-3"/>
                  <c:y val="0.27649964723132048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109659199117572"/>
                      <c:h val="0.594691924861856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A17-44E4-A218-4955C4D546CA}"/>
                </c:ext>
              </c:extLst>
            </c:dLbl>
            <c:dLbl>
              <c:idx val="1"/>
              <c:layout>
                <c:manualLayout>
                  <c:x val="2.9770607030111146E-4"/>
                  <c:y val="1.5653357387952364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ysClr val="windowText" lastClr="00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249479080897214"/>
                      <c:h val="0.5001048417122481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A17-44E4-A218-4955C4D546CA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'fig13.nnsocial'!$A$16:$A$18</c:f>
              <c:strCache>
                <c:ptCount val="3"/>
                <c:pt idx="0">
                  <c:v>Formal care later in neonatal period</c:v>
                </c:pt>
                <c:pt idx="1">
                  <c:v>Informal care later in neonatal period</c:v>
                </c:pt>
                <c:pt idx="2">
                  <c:v>Both formal and informal</c:v>
                </c:pt>
              </c:strCache>
            </c:strRef>
          </c:cat>
          <c:val>
            <c:numRef>
              <c:f>'fig13.nnsocial'!$B$16:$B$17</c:f>
              <c:numCache>
                <c:formatCode>General</c:formatCode>
                <c:ptCount val="2"/>
                <c:pt idx="0">
                  <c:v>0.88200000000000001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A17-44E4-A218-4955C4D546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12592207"/>
        <c:axId val="1997864815"/>
      </c:barChart>
      <c:catAx>
        <c:axId val="21259220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97864815"/>
        <c:crosses val="autoZero"/>
        <c:auto val="1"/>
        <c:lblAlgn val="ctr"/>
        <c:lblOffset val="100"/>
        <c:noMultiLvlLbl val="0"/>
      </c:catAx>
      <c:valAx>
        <c:axId val="1997864815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2592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'fig13.nnsocial'!$B$1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16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BE-4F82-BBC7-16E70B7190C1}"/>
              </c:ext>
            </c:extLst>
          </c:dPt>
          <c:dPt>
            <c:idx val="1"/>
            <c:invertIfNegative val="0"/>
            <c:bubble3D val="0"/>
            <c:spPr>
              <a:solidFill>
                <a:srgbClr val="33FF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BE-4F82-BBC7-16E70B7190C1}"/>
              </c:ext>
            </c:extLst>
          </c:dPt>
          <c:dPt>
            <c:idx val="2"/>
            <c:invertIfNegative val="0"/>
            <c:bubble3D val="0"/>
            <c:spPr>
              <a:solidFill>
                <a:srgbClr val="A7928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6BE-4F82-BBC7-16E70B7190C1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'fig13.nnsocial'!$A$2:$A$4</c:f>
              <c:strCache>
                <c:ptCount val="3"/>
                <c:pt idx="0">
                  <c:v>Died at facility after birth</c:v>
                </c:pt>
                <c:pt idx="1">
                  <c:v>Sought care </c:v>
                </c:pt>
                <c:pt idx="2">
                  <c:v>No care sought</c:v>
                </c:pt>
              </c:strCache>
            </c:strRef>
          </c:cat>
          <c:val>
            <c:numRef>
              <c:f>'fig13.nnsocial'!$B$2:$B$4</c:f>
              <c:numCache>
                <c:formatCode>General</c:formatCode>
                <c:ptCount val="3"/>
                <c:pt idx="0">
                  <c:v>0.18416523235800344</c:v>
                </c:pt>
                <c:pt idx="1">
                  <c:v>0.25301204819277107</c:v>
                </c:pt>
                <c:pt idx="2">
                  <c:v>0.5869191049913941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6BE-4F82-BBC7-16E70B7190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340650799"/>
        <c:axId val="1340639567"/>
      </c:barChart>
      <c:catAx>
        <c:axId val="134065079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1340639567"/>
        <c:crosses val="autoZero"/>
        <c:auto val="1"/>
        <c:lblAlgn val="ctr"/>
        <c:lblOffset val="100"/>
        <c:noMultiLvlLbl val="0"/>
      </c:catAx>
      <c:valAx>
        <c:axId val="1340639567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1340650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910273163695828"/>
          <c:y val="0.14275135608048994"/>
          <c:w val="0.50844051733352336"/>
          <c:h val="0.8234817021937295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16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C82-4AA6-8303-EC5A5F34D979}"/>
              </c:ext>
            </c:extLst>
          </c:dPt>
          <c:dPt>
            <c:idx val="1"/>
            <c:invertIfNegative val="0"/>
            <c:bubble3D val="0"/>
            <c:spPr>
              <a:solidFill>
                <a:srgbClr val="33FF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C82-4AA6-8303-EC5A5F34D979}"/>
              </c:ext>
            </c:extLst>
          </c:dPt>
          <c:dPt>
            <c:idx val="2"/>
            <c:invertIfNegative val="0"/>
            <c:bubble3D val="0"/>
            <c:spPr>
              <a:solidFill>
                <a:srgbClr val="715E4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C82-4AA6-8303-EC5A5F34D979}"/>
              </c:ext>
            </c:extLst>
          </c:dPt>
          <c:dPt>
            <c:idx val="3"/>
            <c:invertIfNegative val="0"/>
            <c:bubble3D val="0"/>
            <c:spPr>
              <a:solidFill>
                <a:srgbClr val="A7928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C82-4AA6-8303-EC5A5F34D979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'fig13.nnsocial'!$A$12:$A$15</c:f>
              <c:strCache>
                <c:ptCount val="4"/>
                <c:pt idx="0">
                  <c:v>Died at facility</c:v>
                </c:pt>
                <c:pt idx="1">
                  <c:v>No referral or home care</c:v>
                </c:pt>
                <c:pt idx="2">
                  <c:v>Received home care recommendations</c:v>
                </c:pt>
                <c:pt idx="3">
                  <c:v>Referred to another provider</c:v>
                </c:pt>
              </c:strCache>
            </c:strRef>
          </c:cat>
          <c:val>
            <c:numRef>
              <c:f>'fig13.nnsocial'!$B$12:$B$15</c:f>
              <c:numCache>
                <c:formatCode>General</c:formatCode>
                <c:ptCount val="4"/>
                <c:pt idx="0">
                  <c:v>0.28999999999999998</c:v>
                </c:pt>
                <c:pt idx="1">
                  <c:v>0.28999999999999998</c:v>
                </c:pt>
                <c:pt idx="2">
                  <c:v>0.28000000000000003</c:v>
                </c:pt>
                <c:pt idx="3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C82-4AA6-8303-EC5A5F34D9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57000288"/>
        <c:axId val="1379213040"/>
      </c:barChart>
      <c:valAx>
        <c:axId val="137921304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557000288"/>
        <c:crosses val="autoZero"/>
        <c:crossBetween val="between"/>
      </c:valAx>
      <c:catAx>
        <c:axId val="155700028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92130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716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16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0F4-4511-950C-1B373BFAA359}"/>
              </c:ext>
            </c:extLst>
          </c:dPt>
          <c:dPt>
            <c:idx val="1"/>
            <c:invertIfNegative val="0"/>
            <c:bubble3D val="0"/>
            <c:spPr>
              <a:solidFill>
                <a:srgbClr val="00716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0F4-4511-950C-1B373BFAA359}"/>
              </c:ext>
            </c:extLst>
          </c:dPt>
          <c:dLbls>
            <c:dLbl>
              <c:idx val="0"/>
              <c:dLblPos val="inBase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978970500247701"/>
                      <c:h val="0.4277083333333333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0F4-4511-950C-1B373BFAA359}"/>
                </c:ext>
              </c:extLst>
            </c:dLbl>
            <c:dLbl>
              <c:idx val="1"/>
              <c:layout>
                <c:manualLayout>
                  <c:x val="-7.8305910360906286E-17"/>
                  <c:y val="-1.208442694663183E-3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Candara" panose="020E0502030303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296194826907191"/>
                      <c:h val="0.4277083333333333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0F4-4511-950C-1B373BFAA359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'fig14.ichsocial'!$A$5:$A$6</c:f>
              <c:strCache>
                <c:ptCount val="2"/>
                <c:pt idx="0">
                  <c:v>Formal care</c:v>
                </c:pt>
                <c:pt idx="1">
                  <c:v>Informal care </c:v>
                </c:pt>
              </c:strCache>
            </c:strRef>
          </c:cat>
          <c:val>
            <c:numRef>
              <c:f>'fig14.ichsocial'!$B$5:$B$6</c:f>
              <c:numCache>
                <c:formatCode>General</c:formatCode>
                <c:ptCount val="2"/>
                <c:pt idx="0">
                  <c:v>0.93400000000000005</c:v>
                </c:pt>
                <c:pt idx="1">
                  <c:v>6.0999999999999999E-2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0F4-4511-950C-1B373BFAA3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12592207"/>
        <c:axId val="1997864815"/>
      </c:barChart>
      <c:catAx>
        <c:axId val="21259220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97864815"/>
        <c:crosses val="autoZero"/>
        <c:auto val="1"/>
        <c:lblAlgn val="ctr"/>
        <c:lblOffset val="100"/>
        <c:noMultiLvlLbl val="0"/>
      </c:catAx>
      <c:valAx>
        <c:axId val="1997864815"/>
        <c:scaling>
          <c:orientation val="minMax"/>
          <c:max val="1"/>
        </c:scaling>
        <c:delete val="1"/>
        <c:axPos val="l"/>
        <c:numFmt formatCode="General" sourceLinked="1"/>
        <c:majorTickMark val="out"/>
        <c:minorTickMark val="none"/>
        <c:tickLblPos val="nextTo"/>
        <c:crossAx val="212592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973635412163544"/>
          <c:y val="0.12571443569553803"/>
          <c:w val="0.50844051733352336"/>
          <c:h val="0.8234817021937295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16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A6A-4A45-AE1A-302E6E15DD5D}"/>
              </c:ext>
            </c:extLst>
          </c:dPt>
          <c:dPt>
            <c:idx val="1"/>
            <c:invertIfNegative val="0"/>
            <c:bubble3D val="0"/>
            <c:spPr>
              <a:solidFill>
                <a:srgbClr val="33FF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A6A-4A45-AE1A-302E6E15DD5D}"/>
              </c:ext>
            </c:extLst>
          </c:dPt>
          <c:dPt>
            <c:idx val="2"/>
            <c:invertIfNegative val="0"/>
            <c:bubble3D val="0"/>
            <c:spPr>
              <a:solidFill>
                <a:srgbClr val="715E4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A6A-4A45-AE1A-302E6E15DD5D}"/>
              </c:ext>
            </c:extLst>
          </c:dPt>
          <c:dPt>
            <c:idx val="3"/>
            <c:invertIfNegative val="0"/>
            <c:bubble3D val="0"/>
            <c:spPr>
              <a:solidFill>
                <a:srgbClr val="A7928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A6A-4A45-AE1A-302E6E15DD5D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'fig13.nnsocial'!$A$12:$A$15</c:f>
              <c:strCache>
                <c:ptCount val="4"/>
                <c:pt idx="0">
                  <c:v>Died at facility</c:v>
                </c:pt>
                <c:pt idx="1">
                  <c:v>No referral or home care</c:v>
                </c:pt>
                <c:pt idx="2">
                  <c:v>Received home care recommendations</c:v>
                </c:pt>
                <c:pt idx="3">
                  <c:v>Referred to another provider</c:v>
                </c:pt>
              </c:strCache>
            </c:strRef>
          </c:cat>
          <c:val>
            <c:numRef>
              <c:f>'fig14.ichsocial'!$C$10:$C$13</c:f>
              <c:numCache>
                <c:formatCode>General</c:formatCode>
                <c:ptCount val="4"/>
                <c:pt idx="0">
                  <c:v>0.14000000000000001</c:v>
                </c:pt>
                <c:pt idx="1">
                  <c:v>0.12</c:v>
                </c:pt>
                <c:pt idx="2">
                  <c:v>0.37</c:v>
                </c:pt>
                <c:pt idx="3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A6A-4A45-AE1A-302E6E15DD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57000288"/>
        <c:axId val="1379213040"/>
      </c:barChart>
      <c:valAx>
        <c:axId val="137921304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557000288"/>
        <c:crosses val="autoZero"/>
        <c:crossBetween val="between"/>
      </c:valAx>
      <c:catAx>
        <c:axId val="155700028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92130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1700681948618794E-2"/>
          <c:y val="0"/>
          <c:w val="0.94741214440997668"/>
          <c:h val="0.978004018856271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'all births(lb+sb)'!$D$36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7CCA62">
                <a:lumMod val="5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'all births(lb+sb)'!$A$39:$A$50</c:f>
              <c:strCache>
                <c:ptCount val="12"/>
                <c:pt idx="0">
                  <c:v>Niassa</c:v>
                </c:pt>
                <c:pt idx="1">
                  <c:v>Cabo Delgado</c:v>
                </c:pt>
                <c:pt idx="2">
                  <c:v>Nampula</c:v>
                </c:pt>
                <c:pt idx="3">
                  <c:v>Zambezia</c:v>
                </c:pt>
                <c:pt idx="4">
                  <c:v>Tete</c:v>
                </c:pt>
                <c:pt idx="5">
                  <c:v>Manica</c:v>
                </c:pt>
                <c:pt idx="6">
                  <c:v>Sofala</c:v>
                </c:pt>
                <c:pt idx="7">
                  <c:v>Inhambane</c:v>
                </c:pt>
                <c:pt idx="8">
                  <c:v>Gaza</c:v>
                </c:pt>
                <c:pt idx="9">
                  <c:v>Maputo Provincia</c:v>
                </c:pt>
                <c:pt idx="10">
                  <c:v>Maputo Cidade</c:v>
                </c:pt>
                <c:pt idx="11">
                  <c:v>Mozambique</c:v>
                </c:pt>
              </c:strCache>
            </c:strRef>
          </c:cat>
          <c:val>
            <c:numRef>
              <c:f>'all births(lb+sb)'!$E$39:$E$50</c:f>
              <c:numCache>
                <c:formatCode>0</c:formatCode>
                <c:ptCount val="12"/>
                <c:pt idx="0">
                  <c:v>71.8</c:v>
                </c:pt>
                <c:pt idx="1">
                  <c:v>45.1</c:v>
                </c:pt>
                <c:pt idx="2">
                  <c:v>59.5</c:v>
                </c:pt>
                <c:pt idx="3">
                  <c:v>44.4</c:v>
                </c:pt>
                <c:pt idx="4">
                  <c:v>63.7</c:v>
                </c:pt>
                <c:pt idx="5">
                  <c:v>65.099999999999994</c:v>
                </c:pt>
                <c:pt idx="6">
                  <c:v>72.599999999999994</c:v>
                </c:pt>
                <c:pt idx="7">
                  <c:v>78</c:v>
                </c:pt>
                <c:pt idx="8">
                  <c:v>88.8</c:v>
                </c:pt>
                <c:pt idx="9">
                  <c:v>94</c:v>
                </c:pt>
                <c:pt idx="10">
                  <c:v>97.5</c:v>
                </c:pt>
                <c:pt idx="11">
                  <c:v>65.099999999999994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97-427E-B233-933F1019C467}"/>
            </c:ext>
          </c:extLst>
        </c:ser>
        <c:ser>
          <c:idx val="1"/>
          <c:order val="1"/>
          <c:tx>
            <c:strRef>
              <c:f>'all births(lb+sb)'!$D$54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7CCA62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'all births(lb+sb)'!$E$57:$E$68</c:f>
              <c:numCache>
                <c:formatCode>0</c:formatCode>
                <c:ptCount val="12"/>
                <c:pt idx="0">
                  <c:v>62.8</c:v>
                </c:pt>
                <c:pt idx="1">
                  <c:v>52.8</c:v>
                </c:pt>
                <c:pt idx="2">
                  <c:v>55.2</c:v>
                </c:pt>
                <c:pt idx="3">
                  <c:v>46</c:v>
                </c:pt>
                <c:pt idx="4">
                  <c:v>62.8</c:v>
                </c:pt>
                <c:pt idx="5">
                  <c:v>68.7</c:v>
                </c:pt>
                <c:pt idx="6">
                  <c:v>75.7</c:v>
                </c:pt>
                <c:pt idx="7">
                  <c:v>79.400000000000006</c:v>
                </c:pt>
                <c:pt idx="8">
                  <c:v>90.2</c:v>
                </c:pt>
                <c:pt idx="9">
                  <c:v>94.8</c:v>
                </c:pt>
                <c:pt idx="10">
                  <c:v>98.2</c:v>
                </c:pt>
                <c:pt idx="11">
                  <c:v>63.8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97-427E-B233-933F1019C4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94926399"/>
        <c:axId val="194942207"/>
      </c:barChart>
      <c:catAx>
        <c:axId val="194926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942207"/>
        <c:crosses val="autoZero"/>
        <c:auto val="1"/>
        <c:lblAlgn val="ctr"/>
        <c:lblOffset val="100"/>
        <c:noMultiLvlLbl val="0"/>
      </c:catAx>
      <c:valAx>
        <c:axId val="194942207"/>
        <c:scaling>
          <c:orientation val="minMax"/>
          <c:max val="100"/>
        </c:scaling>
        <c:delete val="1"/>
        <c:axPos val="l"/>
        <c:numFmt formatCode="0" sourceLinked="1"/>
        <c:majorTickMark val="none"/>
        <c:minorTickMark val="none"/>
        <c:tickLblPos val="nextTo"/>
        <c:crossAx val="194926399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0824203760864886"/>
          <c:y val="4.7196101272962895E-4"/>
          <c:w val="9.1757962391351131E-2"/>
          <c:h val="0.155272575237513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1700681948618794E-2"/>
          <c:y val="0"/>
          <c:w val="0.94741214440997668"/>
          <c:h val="0.978004018856271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'all births(lb+sb)'!$D$36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7CCA62">
                <a:lumMod val="5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'all births(lb+sb)'!$A$39:$A$50</c:f>
              <c:strCache>
                <c:ptCount val="12"/>
                <c:pt idx="0">
                  <c:v>Niassa</c:v>
                </c:pt>
                <c:pt idx="1">
                  <c:v>Cabo Delgado</c:v>
                </c:pt>
                <c:pt idx="2">
                  <c:v>Nampula</c:v>
                </c:pt>
                <c:pt idx="3">
                  <c:v>Zambezia</c:v>
                </c:pt>
                <c:pt idx="4">
                  <c:v>Tete</c:v>
                </c:pt>
                <c:pt idx="5">
                  <c:v>Manica</c:v>
                </c:pt>
                <c:pt idx="6">
                  <c:v>Sofala</c:v>
                </c:pt>
                <c:pt idx="7">
                  <c:v>Inhambane</c:v>
                </c:pt>
                <c:pt idx="8">
                  <c:v>Gaza</c:v>
                </c:pt>
                <c:pt idx="9">
                  <c:v>Maputo Provincia</c:v>
                </c:pt>
                <c:pt idx="10">
                  <c:v>Maputo Cidade</c:v>
                </c:pt>
                <c:pt idx="11">
                  <c:v>Mozambique</c:v>
                </c:pt>
              </c:strCache>
            </c:strRef>
          </c:cat>
          <c:val>
            <c:numRef>
              <c:f>'all births(lb+sb)'!$E$39:$E$50</c:f>
              <c:numCache>
                <c:formatCode>0</c:formatCode>
                <c:ptCount val="12"/>
                <c:pt idx="0">
                  <c:v>71.8</c:v>
                </c:pt>
                <c:pt idx="1">
                  <c:v>45.1</c:v>
                </c:pt>
                <c:pt idx="2">
                  <c:v>59.5</c:v>
                </c:pt>
                <c:pt idx="3">
                  <c:v>44.4</c:v>
                </c:pt>
                <c:pt idx="4">
                  <c:v>63.7</c:v>
                </c:pt>
                <c:pt idx="5">
                  <c:v>65.099999999999994</c:v>
                </c:pt>
                <c:pt idx="6">
                  <c:v>72.599999999999994</c:v>
                </c:pt>
                <c:pt idx="7">
                  <c:v>78</c:v>
                </c:pt>
                <c:pt idx="8">
                  <c:v>88.8</c:v>
                </c:pt>
                <c:pt idx="9">
                  <c:v>94</c:v>
                </c:pt>
                <c:pt idx="10">
                  <c:v>97.5</c:v>
                </c:pt>
                <c:pt idx="11">
                  <c:v>65.099999999999994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97-427E-B233-933F1019C467}"/>
            </c:ext>
          </c:extLst>
        </c:ser>
        <c:ser>
          <c:idx val="1"/>
          <c:order val="1"/>
          <c:tx>
            <c:strRef>
              <c:f>'all births(lb+sb)'!$D$54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7CCA62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'all births(lb+sb)'!$E$57:$E$68</c:f>
              <c:numCache>
                <c:formatCode>0</c:formatCode>
                <c:ptCount val="12"/>
                <c:pt idx="0">
                  <c:v>62.8</c:v>
                </c:pt>
                <c:pt idx="1">
                  <c:v>52.8</c:v>
                </c:pt>
                <c:pt idx="2">
                  <c:v>55.2</c:v>
                </c:pt>
                <c:pt idx="3">
                  <c:v>46</c:v>
                </c:pt>
                <c:pt idx="4">
                  <c:v>62.8</c:v>
                </c:pt>
                <c:pt idx="5">
                  <c:v>68.7</c:v>
                </c:pt>
                <c:pt idx="6">
                  <c:v>75.7</c:v>
                </c:pt>
                <c:pt idx="7">
                  <c:v>79.400000000000006</c:v>
                </c:pt>
                <c:pt idx="8">
                  <c:v>90.2</c:v>
                </c:pt>
                <c:pt idx="9">
                  <c:v>94.8</c:v>
                </c:pt>
                <c:pt idx="10">
                  <c:v>98.2</c:v>
                </c:pt>
                <c:pt idx="11">
                  <c:v>63.8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97-427E-B233-933F1019C4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94926399"/>
        <c:axId val="194942207"/>
      </c:barChart>
      <c:catAx>
        <c:axId val="194926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942207"/>
        <c:crosses val="autoZero"/>
        <c:auto val="1"/>
        <c:lblAlgn val="ctr"/>
        <c:lblOffset val="100"/>
        <c:noMultiLvlLbl val="0"/>
      </c:catAx>
      <c:valAx>
        <c:axId val="194942207"/>
        <c:scaling>
          <c:orientation val="minMax"/>
          <c:max val="100"/>
        </c:scaling>
        <c:delete val="1"/>
        <c:axPos val="l"/>
        <c:numFmt formatCode="0" sourceLinked="1"/>
        <c:majorTickMark val="none"/>
        <c:minorTickMark val="none"/>
        <c:tickLblPos val="nextTo"/>
        <c:crossAx val="194926399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0824203760864886"/>
          <c:y val="4.7196101272962895E-4"/>
          <c:w val="9.1757962391351131E-2"/>
          <c:h val="0.155272575237513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094447286817469"/>
          <c:y val="3.9185815689750436E-2"/>
          <c:w val="0.63555811262075168"/>
          <c:h val="0.9382265401246701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deaths!$C$1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deaths!$A$4:$A$15</c:f>
              <c:strCache>
                <c:ptCount val="12"/>
                <c:pt idx="0">
                  <c:v>Niassa</c:v>
                </c:pt>
                <c:pt idx="1">
                  <c:v>Cabo Delgado</c:v>
                </c:pt>
                <c:pt idx="2">
                  <c:v>Nampula</c:v>
                </c:pt>
                <c:pt idx="3">
                  <c:v>Zambezia</c:v>
                </c:pt>
                <c:pt idx="4">
                  <c:v>Tete</c:v>
                </c:pt>
                <c:pt idx="5">
                  <c:v>Manica</c:v>
                </c:pt>
                <c:pt idx="6">
                  <c:v>Sofala</c:v>
                </c:pt>
                <c:pt idx="7">
                  <c:v>Inhambane</c:v>
                </c:pt>
                <c:pt idx="8">
                  <c:v>Gaza</c:v>
                </c:pt>
                <c:pt idx="9">
                  <c:v>Maputo Provincia</c:v>
                </c:pt>
                <c:pt idx="10">
                  <c:v>Maputo Cidade</c:v>
                </c:pt>
                <c:pt idx="11">
                  <c:v>Mozambique</c:v>
                </c:pt>
              </c:strCache>
            </c:strRef>
          </c:cat>
          <c:val>
            <c:numRef>
              <c:f>deaths!$E$4:$E$15</c:f>
              <c:numCache>
                <c:formatCode>0</c:formatCode>
                <c:ptCount val="12"/>
                <c:pt idx="0">
                  <c:v>33</c:v>
                </c:pt>
                <c:pt idx="1">
                  <c:v>19.100000000000001</c:v>
                </c:pt>
                <c:pt idx="2">
                  <c:v>18.3</c:v>
                </c:pt>
                <c:pt idx="3">
                  <c:v>14</c:v>
                </c:pt>
                <c:pt idx="4">
                  <c:v>29.9</c:v>
                </c:pt>
                <c:pt idx="5">
                  <c:v>31</c:v>
                </c:pt>
                <c:pt idx="6">
                  <c:v>28.8</c:v>
                </c:pt>
                <c:pt idx="7">
                  <c:v>17.600000000000001</c:v>
                </c:pt>
                <c:pt idx="8">
                  <c:v>28.3</c:v>
                </c:pt>
                <c:pt idx="9">
                  <c:v>41.4</c:v>
                </c:pt>
                <c:pt idx="10">
                  <c:v>52.7</c:v>
                </c:pt>
                <c:pt idx="11">
                  <c:v>24.1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C8-4A14-940A-0B791B9AA3CD}"/>
            </c:ext>
          </c:extLst>
        </c:ser>
        <c:ser>
          <c:idx val="1"/>
          <c:order val="1"/>
          <c:tx>
            <c:strRef>
              <c:f>deaths!$C$19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deaths!$E$22:$E$33</c:f>
              <c:numCache>
                <c:formatCode>0</c:formatCode>
                <c:ptCount val="12"/>
                <c:pt idx="0">
                  <c:v>38.9</c:v>
                </c:pt>
                <c:pt idx="1">
                  <c:v>23.2</c:v>
                </c:pt>
                <c:pt idx="2">
                  <c:v>17.8</c:v>
                </c:pt>
                <c:pt idx="3">
                  <c:v>11.4</c:v>
                </c:pt>
                <c:pt idx="4">
                  <c:v>24.4</c:v>
                </c:pt>
                <c:pt idx="5">
                  <c:v>31</c:v>
                </c:pt>
                <c:pt idx="6">
                  <c:v>26.7</c:v>
                </c:pt>
                <c:pt idx="7">
                  <c:v>21.7</c:v>
                </c:pt>
                <c:pt idx="8">
                  <c:v>28.1</c:v>
                </c:pt>
                <c:pt idx="9">
                  <c:v>44.4</c:v>
                </c:pt>
                <c:pt idx="10">
                  <c:v>57.6</c:v>
                </c:pt>
                <c:pt idx="11">
                  <c:v>24.6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C8-4A14-940A-0B791B9AA3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204292751"/>
        <c:axId val="204295663"/>
      </c:barChart>
      <c:catAx>
        <c:axId val="20429275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295663"/>
        <c:crosses val="autoZero"/>
        <c:auto val="1"/>
        <c:lblAlgn val="ctr"/>
        <c:lblOffset val="100"/>
        <c:noMultiLvlLbl val="0"/>
      </c:catAx>
      <c:valAx>
        <c:axId val="204295663"/>
        <c:scaling>
          <c:orientation val="minMax"/>
          <c:max val="60"/>
        </c:scaling>
        <c:delete val="1"/>
        <c:axPos val="t"/>
        <c:numFmt formatCode="0" sourceLinked="1"/>
        <c:majorTickMark val="none"/>
        <c:minorTickMark val="none"/>
        <c:tickLblPos val="nextTo"/>
        <c:crossAx val="204292751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307467229934224"/>
          <c:y val="0.35759809436086337"/>
          <c:w val="0.16550761375947556"/>
          <c:h val="0.208672029799835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49270889681608"/>
          <c:y val="4.4861069544172363E-2"/>
          <c:w val="0.86899696124402048"/>
          <c:h val="0.7098373037287703"/>
        </c:manualLayout>
      </c:layout>
      <c:lineChart>
        <c:grouping val="standar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Taxa de mortalidade neonatal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00B050"/>
                </a:solidFill>
              </a:ln>
              <a:effectLst/>
            </c:spPr>
          </c:marker>
          <c:cat>
            <c:strRef>
              <c:f>Sheet1!$C$2:$G$2</c:f>
              <c:strCache>
                <c:ptCount val="5"/>
                <c:pt idx="0">
                  <c:v>IDS 1997</c:v>
                </c:pt>
                <c:pt idx="1">
                  <c:v>IDS 2003</c:v>
                </c:pt>
                <c:pt idx="2">
                  <c:v>IDS 2011</c:v>
                </c:pt>
                <c:pt idx="3">
                  <c:v>COMSA 2019</c:v>
                </c:pt>
                <c:pt idx="4">
                  <c:v>COMSA 2020</c:v>
                </c:pt>
              </c:strCache>
            </c:strRef>
          </c:cat>
          <c:val>
            <c:numRef>
              <c:f>Sheet1!$C$3:$G$3</c:f>
              <c:numCache>
                <c:formatCode>General</c:formatCode>
                <c:ptCount val="5"/>
                <c:pt idx="0">
                  <c:v>57</c:v>
                </c:pt>
                <c:pt idx="1">
                  <c:v>48</c:v>
                </c:pt>
                <c:pt idx="2">
                  <c:v>32</c:v>
                </c:pt>
                <c:pt idx="3">
                  <c:v>24.7</c:v>
                </c:pt>
                <c:pt idx="4">
                  <c:v>23.8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42E-46A1-8EA1-828D9BE30F5F}"/>
            </c:ext>
          </c:extLst>
        </c:ser>
        <c:ser>
          <c:idx val="1"/>
          <c:order val="1"/>
          <c:tx>
            <c:strRef>
              <c:f>Sheet1!$B$4</c:f>
              <c:strCache>
                <c:ptCount val="1"/>
                <c:pt idx="0">
                  <c:v>Taxa de mortalidade infantil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Sheet1!$C$2:$G$2</c:f>
              <c:strCache>
                <c:ptCount val="5"/>
                <c:pt idx="0">
                  <c:v>IDS 1997</c:v>
                </c:pt>
                <c:pt idx="1">
                  <c:v>IDS 2003</c:v>
                </c:pt>
                <c:pt idx="2">
                  <c:v>IDS 2011</c:v>
                </c:pt>
                <c:pt idx="3">
                  <c:v>COMSA 2019</c:v>
                </c:pt>
                <c:pt idx="4">
                  <c:v>COMSA 2020</c:v>
                </c:pt>
              </c:strCache>
            </c:strRef>
          </c:cat>
          <c:val>
            <c:numRef>
              <c:f>Sheet1!$C$4:$G$4</c:f>
              <c:numCache>
                <c:formatCode>General</c:formatCode>
                <c:ptCount val="5"/>
                <c:pt idx="1">
                  <c:v>124</c:v>
                </c:pt>
                <c:pt idx="2">
                  <c:v>64</c:v>
                </c:pt>
                <c:pt idx="3">
                  <c:v>44.2</c:v>
                </c:pt>
                <c:pt idx="4">
                  <c:v>44.1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42E-46A1-8EA1-828D9BE30F5F}"/>
            </c:ext>
          </c:extLst>
        </c:ser>
        <c:ser>
          <c:idx val="2"/>
          <c:order val="2"/>
          <c:tx>
            <c:strRef>
              <c:f>Sheet1!$B$5</c:f>
              <c:strCache>
                <c:ptCount val="1"/>
                <c:pt idx="0">
                  <c:v>Taxa de mortalidade em menores de 5 anos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rgbClr val="C00000"/>
                </a:solidFill>
              </a:ln>
              <a:effectLst/>
            </c:spPr>
          </c:marker>
          <c:cat>
            <c:strRef>
              <c:f>Sheet1!$C$2:$G$2</c:f>
              <c:strCache>
                <c:ptCount val="5"/>
                <c:pt idx="0">
                  <c:v>IDS 1997</c:v>
                </c:pt>
                <c:pt idx="1">
                  <c:v>IDS 2003</c:v>
                </c:pt>
                <c:pt idx="2">
                  <c:v>IDS 2011</c:v>
                </c:pt>
                <c:pt idx="3">
                  <c:v>COMSA 2019</c:v>
                </c:pt>
                <c:pt idx="4">
                  <c:v>COMSA 2020</c:v>
                </c:pt>
              </c:strCache>
            </c:strRef>
          </c:cat>
          <c:val>
            <c:numRef>
              <c:f>Sheet1!$C$5:$G$5</c:f>
              <c:numCache>
                <c:formatCode>General</c:formatCode>
                <c:ptCount val="5"/>
                <c:pt idx="0">
                  <c:v>219</c:v>
                </c:pt>
                <c:pt idx="1">
                  <c:v>178</c:v>
                </c:pt>
                <c:pt idx="2">
                  <c:v>97</c:v>
                </c:pt>
                <c:pt idx="3">
                  <c:v>73.599999999999994</c:v>
                </c:pt>
                <c:pt idx="4">
                  <c:v>71.400000000000006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42E-46A1-8EA1-828D9BE30F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00395216"/>
        <c:axId val="700396464"/>
      </c:lineChart>
      <c:catAx>
        <c:axId val="700395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0396464"/>
        <c:crosses val="autoZero"/>
        <c:auto val="1"/>
        <c:lblAlgn val="ctr"/>
        <c:lblOffset val="100"/>
        <c:noMultiLvlLbl val="0"/>
      </c:catAx>
      <c:valAx>
        <c:axId val="70039646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/>
                  <a:t>Deaths</a:t>
                </a:r>
                <a:r>
                  <a:rPr lang="en-US" sz="1200" baseline="0" dirty="0"/>
                  <a:t> per 1000 live births</a:t>
                </a:r>
                <a:endParaRPr lang="en-US" sz="1200" dirty="0"/>
              </a:p>
            </c:rich>
          </c:tx>
          <c:layout>
            <c:manualLayout>
              <c:xMode val="edge"/>
              <c:yMode val="edge"/>
              <c:x val="1.5558979037818678E-2"/>
              <c:y val="0.249028904667306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0395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630173342872556E-2"/>
          <c:y val="0.88984106635497351"/>
          <c:w val="0.85473965331425494"/>
          <c:h val="9.51948356973465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tx1"/>
                </a:solidFill>
              </a:rPr>
              <a:t>NMR (2019-2020)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251419571129438"/>
          <c:y val="8.4982416018967943E-2"/>
          <c:w val="0.62083080331349794"/>
          <c:h val="0.8618645821474918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9E-4DD6-8A33-73A94CB807EF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4">
                  <a:lumMod val="5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9E-4DD6-8A33-73A94CB807EF}"/>
              </c:ext>
            </c:extLst>
          </c:dPt>
          <c:dPt>
            <c:idx val="15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29E-4DD6-8A33-73A94CB807E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'Graphs Redone'!$C$5:$C$20</c:f>
                <c:numCache>
                  <c:formatCode>General</c:formatCode>
                  <c:ptCount val="16"/>
                  <c:pt idx="0">
                    <c:v>9.8744560000000003</c:v>
                  </c:pt>
                  <c:pt idx="1">
                    <c:v>6.0362799999999996</c:v>
                  </c:pt>
                  <c:pt idx="2">
                    <c:v>4.9808779999999997</c:v>
                  </c:pt>
                  <c:pt idx="3">
                    <c:v>5.8833080000000004</c:v>
                  </c:pt>
                  <c:pt idx="4">
                    <c:v>7.5705780000000003</c:v>
                  </c:pt>
                  <c:pt idx="5">
                    <c:v>6.3779700000000004</c:v>
                  </c:pt>
                  <c:pt idx="6">
                    <c:v>13.251253999999999</c:v>
                  </c:pt>
                  <c:pt idx="7">
                    <c:v>5.993252</c:v>
                  </c:pt>
                  <c:pt idx="8">
                    <c:v>8.4245020000000004</c:v>
                  </c:pt>
                  <c:pt idx="9">
                    <c:v>7.3539380000000003</c:v>
                  </c:pt>
                  <c:pt idx="10">
                    <c:v>4.8701100000000004</c:v>
                  </c:pt>
                  <c:pt idx="12">
                    <c:v>4.367534</c:v>
                  </c:pt>
                  <c:pt idx="13">
                    <c:v>2.9889600000000001</c:v>
                  </c:pt>
                  <c:pt idx="15">
                    <c:v>2.490386</c:v>
                  </c:pt>
                </c:numCache>
              </c:numRef>
            </c:plus>
            <c:minus>
              <c:numRef>
                <c:f>'Graphs Redone'!$C$5:$C$20</c:f>
                <c:numCache>
                  <c:formatCode>General</c:formatCode>
                  <c:ptCount val="16"/>
                  <c:pt idx="0">
                    <c:v>9.8744560000000003</c:v>
                  </c:pt>
                  <c:pt idx="1">
                    <c:v>6.0362799999999996</c:v>
                  </c:pt>
                  <c:pt idx="2">
                    <c:v>4.9808779999999997</c:v>
                  </c:pt>
                  <c:pt idx="3">
                    <c:v>5.8833080000000004</c:v>
                  </c:pt>
                  <c:pt idx="4">
                    <c:v>7.5705780000000003</c:v>
                  </c:pt>
                  <c:pt idx="5">
                    <c:v>6.3779700000000004</c:v>
                  </c:pt>
                  <c:pt idx="6">
                    <c:v>13.251253999999999</c:v>
                  </c:pt>
                  <c:pt idx="7">
                    <c:v>5.993252</c:v>
                  </c:pt>
                  <c:pt idx="8">
                    <c:v>8.4245020000000004</c:v>
                  </c:pt>
                  <c:pt idx="9">
                    <c:v>7.3539380000000003</c:v>
                  </c:pt>
                  <c:pt idx="10">
                    <c:v>4.8701100000000004</c:v>
                  </c:pt>
                  <c:pt idx="12">
                    <c:v>4.367534</c:v>
                  </c:pt>
                  <c:pt idx="13">
                    <c:v>2.9889600000000001</c:v>
                  </c:pt>
                  <c:pt idx="15">
                    <c:v>2.490386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'Graphs Redone'!$A$5:$A$20</c:f>
              <c:strCache>
                <c:ptCount val="16"/>
                <c:pt idx="0">
                  <c:v>Niassa</c:v>
                </c:pt>
                <c:pt idx="1">
                  <c:v>Cabo Delgado</c:v>
                </c:pt>
                <c:pt idx="2">
                  <c:v>Nampula</c:v>
                </c:pt>
                <c:pt idx="3">
                  <c:v>Zambezia</c:v>
                </c:pt>
                <c:pt idx="4">
                  <c:v>Tete</c:v>
                </c:pt>
                <c:pt idx="5">
                  <c:v>Manica</c:v>
                </c:pt>
                <c:pt idx="6">
                  <c:v>Sofola</c:v>
                </c:pt>
                <c:pt idx="7">
                  <c:v>Inhambane</c:v>
                </c:pt>
                <c:pt idx="8">
                  <c:v>Gaza</c:v>
                </c:pt>
                <c:pt idx="9">
                  <c:v>Maputo Prov</c:v>
                </c:pt>
                <c:pt idx="10">
                  <c:v>Maputo City</c:v>
                </c:pt>
                <c:pt idx="12">
                  <c:v>Urban</c:v>
                </c:pt>
                <c:pt idx="13">
                  <c:v>Rural</c:v>
                </c:pt>
                <c:pt idx="15">
                  <c:v>National</c:v>
                </c:pt>
              </c:strCache>
            </c:strRef>
          </c:cat>
          <c:val>
            <c:numRef>
              <c:f>'Graphs Redone'!$B$5:$B$20</c:f>
              <c:numCache>
                <c:formatCode>0</c:formatCode>
                <c:ptCount val="16"/>
                <c:pt idx="0">
                  <c:v>23.589569999999998</c:v>
                </c:pt>
                <c:pt idx="1">
                  <c:v>20.36562</c:v>
                </c:pt>
                <c:pt idx="2">
                  <c:v>15.13889</c:v>
                </c:pt>
                <c:pt idx="3">
                  <c:v>28.281400000000001</c:v>
                </c:pt>
                <c:pt idx="4">
                  <c:v>22.72465</c:v>
                </c:pt>
                <c:pt idx="5">
                  <c:v>30.510770000000001</c:v>
                </c:pt>
                <c:pt idx="6">
                  <c:v>32.743810000000003</c:v>
                </c:pt>
                <c:pt idx="7">
                  <c:v>18.877079999999999</c:v>
                </c:pt>
                <c:pt idx="8">
                  <c:v>22.208290000000002</c:v>
                </c:pt>
                <c:pt idx="9">
                  <c:v>14.498010000000001</c:v>
                </c:pt>
                <c:pt idx="10">
                  <c:v>9.8727020000000003</c:v>
                </c:pt>
                <c:pt idx="12">
                  <c:v>19.112480000000001</c:v>
                </c:pt>
                <c:pt idx="13">
                  <c:v>24.549410000000002</c:v>
                </c:pt>
                <c:pt idx="15">
                  <c:v>23.217600000000001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29E-4DD6-8A33-73A94CB80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7"/>
        <c:axId val="426159808"/>
        <c:axId val="426155232"/>
      </c:barChart>
      <c:catAx>
        <c:axId val="426159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155232"/>
        <c:crosses val="autoZero"/>
        <c:auto val="1"/>
        <c:lblAlgn val="ctr"/>
        <c:lblOffset val="100"/>
        <c:noMultiLvlLbl val="0"/>
      </c:catAx>
      <c:valAx>
        <c:axId val="426155232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159808"/>
        <c:crosses val="autoZero"/>
        <c:crossBetween val="between"/>
      </c:valAx>
      <c:spPr>
        <a:noFill/>
        <a:ln>
          <a:solidFill>
            <a:schemeClr val="bg1">
              <a:lumMod val="50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U5MR (2019-2020)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951-4D36-A852-7CA6CA4027B7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4">
                  <a:lumMod val="5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951-4D36-A852-7CA6CA4027B7}"/>
              </c:ext>
            </c:extLst>
          </c:dPt>
          <c:dPt>
            <c:idx val="15"/>
            <c:invertIfNegative val="0"/>
            <c:bubble3D val="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951-4D36-A852-7CA6CA4027B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'Graphs Redone'!$F$5:$F$20</c:f>
                <c:numCache>
                  <c:formatCode>General</c:formatCode>
                  <c:ptCount val="16"/>
                  <c:pt idx="0">
                    <c:v>18.204999999999998</c:v>
                  </c:pt>
                  <c:pt idx="1">
                    <c:v>11.849576000000001</c:v>
                  </c:pt>
                  <c:pt idx="2">
                    <c:v>17.830648</c:v>
                  </c:pt>
                  <c:pt idx="3">
                    <c:v>14.623764</c:v>
                  </c:pt>
                  <c:pt idx="4">
                    <c:v>12.181426</c:v>
                  </c:pt>
                  <c:pt idx="5">
                    <c:v>12.441114000000001</c:v>
                  </c:pt>
                  <c:pt idx="6">
                    <c:v>20.390999999999998</c:v>
                  </c:pt>
                  <c:pt idx="7">
                    <c:v>15.518103999999999</c:v>
                  </c:pt>
                  <c:pt idx="8">
                    <c:v>13.922537999999999</c:v>
                  </c:pt>
                  <c:pt idx="9">
                    <c:v>11.91173</c:v>
                  </c:pt>
                  <c:pt idx="10">
                    <c:v>9.3693539999999995</c:v>
                  </c:pt>
                  <c:pt idx="12">
                    <c:v>8.5101800000000001</c:v>
                  </c:pt>
                  <c:pt idx="13">
                    <c:v>6.5845880000000001</c:v>
                  </c:pt>
                  <c:pt idx="15">
                    <c:v>5.4739399999999998</c:v>
                  </c:pt>
                </c:numCache>
              </c:numRef>
            </c:plus>
            <c:minus>
              <c:numRef>
                <c:f>'Graphs Redone'!$F$5:$F$20</c:f>
                <c:numCache>
                  <c:formatCode>General</c:formatCode>
                  <c:ptCount val="16"/>
                  <c:pt idx="0">
                    <c:v>18.204999999999998</c:v>
                  </c:pt>
                  <c:pt idx="1">
                    <c:v>11.849576000000001</c:v>
                  </c:pt>
                  <c:pt idx="2">
                    <c:v>17.830648</c:v>
                  </c:pt>
                  <c:pt idx="3">
                    <c:v>14.623764</c:v>
                  </c:pt>
                  <c:pt idx="4">
                    <c:v>12.181426</c:v>
                  </c:pt>
                  <c:pt idx="5">
                    <c:v>12.441114000000001</c:v>
                  </c:pt>
                  <c:pt idx="6">
                    <c:v>20.390999999999998</c:v>
                  </c:pt>
                  <c:pt idx="7">
                    <c:v>15.518103999999999</c:v>
                  </c:pt>
                  <c:pt idx="8">
                    <c:v>13.922537999999999</c:v>
                  </c:pt>
                  <c:pt idx="9">
                    <c:v>11.91173</c:v>
                  </c:pt>
                  <c:pt idx="10">
                    <c:v>9.3693539999999995</c:v>
                  </c:pt>
                  <c:pt idx="12">
                    <c:v>8.5101800000000001</c:v>
                  </c:pt>
                  <c:pt idx="13">
                    <c:v>6.5845880000000001</c:v>
                  </c:pt>
                  <c:pt idx="15">
                    <c:v>5.4739399999999998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'Graphs Redone'!$A$5:$A$20</c:f>
              <c:strCache>
                <c:ptCount val="16"/>
                <c:pt idx="0">
                  <c:v>Niassa</c:v>
                </c:pt>
                <c:pt idx="1">
                  <c:v>Cabo Delgado</c:v>
                </c:pt>
                <c:pt idx="2">
                  <c:v>Nampula</c:v>
                </c:pt>
                <c:pt idx="3">
                  <c:v>Zambezia</c:v>
                </c:pt>
                <c:pt idx="4">
                  <c:v>Tete</c:v>
                </c:pt>
                <c:pt idx="5">
                  <c:v>Manica</c:v>
                </c:pt>
                <c:pt idx="6">
                  <c:v>Sofola</c:v>
                </c:pt>
                <c:pt idx="7">
                  <c:v>Inhambane</c:v>
                </c:pt>
                <c:pt idx="8">
                  <c:v>Gaza</c:v>
                </c:pt>
                <c:pt idx="9">
                  <c:v>Maputo Prov</c:v>
                </c:pt>
                <c:pt idx="10">
                  <c:v>Maputo City</c:v>
                </c:pt>
                <c:pt idx="12">
                  <c:v>Urban</c:v>
                </c:pt>
                <c:pt idx="13">
                  <c:v>Rural</c:v>
                </c:pt>
                <c:pt idx="15">
                  <c:v>National</c:v>
                </c:pt>
              </c:strCache>
            </c:strRef>
          </c:cat>
          <c:val>
            <c:numRef>
              <c:f>'Graphs Redone'!$E$5:$E$20</c:f>
              <c:numCache>
                <c:formatCode>0</c:formatCode>
                <c:ptCount val="16"/>
                <c:pt idx="0">
                  <c:v>70.294430000000006</c:v>
                </c:pt>
                <c:pt idx="1">
                  <c:v>81.654409999999999</c:v>
                </c:pt>
                <c:pt idx="2">
                  <c:v>85.212980000000002</c:v>
                </c:pt>
                <c:pt idx="3">
                  <c:v>108.6174</c:v>
                </c:pt>
                <c:pt idx="4">
                  <c:v>72.094279999999998</c:v>
                </c:pt>
                <c:pt idx="5">
                  <c:v>84.339219999999997</c:v>
                </c:pt>
                <c:pt idx="6">
                  <c:v>89.489459999999994</c:v>
                </c:pt>
                <c:pt idx="7">
                  <c:v>60.887459999999997</c:v>
                </c:pt>
                <c:pt idx="8">
                  <c:v>53.661050000000003</c:v>
                </c:pt>
                <c:pt idx="9">
                  <c:v>39.123010000000001</c:v>
                </c:pt>
                <c:pt idx="10">
                  <c:v>26.93695</c:v>
                </c:pt>
                <c:pt idx="12">
                  <c:v>57.512889999999999</c:v>
                </c:pt>
                <c:pt idx="13">
                  <c:v>87.286739999999995</c:v>
                </c:pt>
                <c:pt idx="15">
                  <c:v>79.993440000000007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951-4D36-A852-7CA6CA4027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7"/>
        <c:axId val="426159808"/>
        <c:axId val="426155232"/>
      </c:barChart>
      <c:catAx>
        <c:axId val="426159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155232"/>
        <c:crosses val="autoZero"/>
        <c:auto val="1"/>
        <c:lblAlgn val="ctr"/>
        <c:lblOffset val="100"/>
        <c:noMultiLvlLbl val="0"/>
      </c:catAx>
      <c:valAx>
        <c:axId val="426155232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159808"/>
        <c:crosses val="autoZero"/>
        <c:crossBetween val="between"/>
      </c:valAx>
      <c:spPr>
        <a:noFill/>
        <a:ln>
          <a:solidFill>
            <a:schemeClr val="bg1">
              <a:lumMod val="50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12809216241376"/>
          <c:y val="4.396482813749001E-2"/>
          <c:w val="0.78029523465375683"/>
          <c:h val="0.8633162761129679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mortrates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0C5-4406-A806-7B408F283C4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0C5-4406-A806-7B408F283C4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0C5-4406-A806-7B408F283C4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0C5-4406-A806-7B408F283C4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0C5-4406-A806-7B408F283C4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0C5-4406-A806-7B408F283C4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Sheet1!$D$2:$D$7</c:f>
                <c:numCache>
                  <c:formatCode>General</c:formatCode>
                  <c:ptCount val="6"/>
                  <c:pt idx="0">
                    <c:v>74.990300000000005</c:v>
                  </c:pt>
                  <c:pt idx="1">
                    <c:v>139.58430000000001</c:v>
                  </c:pt>
                  <c:pt idx="2">
                    <c:v>105.9883</c:v>
                  </c:pt>
                  <c:pt idx="3">
                    <c:v>161.05840000000001</c:v>
                  </c:pt>
                  <c:pt idx="4">
                    <c:v>148.5274</c:v>
                  </c:pt>
                  <c:pt idx="5">
                    <c:v>86.669430000000006</c:v>
                  </c:pt>
                </c:numCache>
              </c:numRef>
            </c:plus>
            <c:minus>
              <c:numRef>
                <c:f>Sheet1!$D$2:$D$7</c:f>
                <c:numCache>
                  <c:formatCode>General</c:formatCode>
                  <c:ptCount val="6"/>
                  <c:pt idx="0">
                    <c:v>74.990300000000005</c:v>
                  </c:pt>
                  <c:pt idx="1">
                    <c:v>139.58430000000001</c:v>
                  </c:pt>
                  <c:pt idx="2">
                    <c:v>105.9883</c:v>
                  </c:pt>
                  <c:pt idx="3">
                    <c:v>161.05840000000001</c:v>
                  </c:pt>
                  <c:pt idx="4">
                    <c:v>148.5274</c:v>
                  </c:pt>
                  <c:pt idx="5">
                    <c:v>86.669430000000006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Sheet1!$B$2:$B$7</c:f>
              <c:strCache>
                <c:ptCount val="6"/>
                <c:pt idx="0">
                  <c:v>National</c:v>
                </c:pt>
                <c:pt idx="1">
                  <c:v>Northern</c:v>
                </c:pt>
                <c:pt idx="2">
                  <c:v>Central </c:v>
                </c:pt>
                <c:pt idx="3">
                  <c:v>Southern</c:v>
                </c:pt>
                <c:pt idx="4">
                  <c:v>Urban</c:v>
                </c:pt>
                <c:pt idx="5">
                  <c:v>Rural</c:v>
                </c:pt>
              </c:strCache>
            </c:strRef>
          </c:cat>
          <c:val>
            <c:numRef>
              <c:f>Sheet1!$C$2:$C$7</c:f>
              <c:numCache>
                <c:formatCode>0</c:formatCode>
                <c:ptCount val="6"/>
                <c:pt idx="0">
                  <c:v>432.86180000000002</c:v>
                </c:pt>
                <c:pt idx="1">
                  <c:v>477.26010000000002</c:v>
                </c:pt>
                <c:pt idx="2">
                  <c:v>423.10090000000002</c:v>
                </c:pt>
                <c:pt idx="3">
                  <c:v>384.26429999999999</c:v>
                </c:pt>
                <c:pt idx="4">
                  <c:v>387.19159999999999</c:v>
                </c:pt>
                <c:pt idx="5">
                  <c:v>446.35149999999999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0C5-4406-A806-7B408F283C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302343663"/>
        <c:axId val="302359887"/>
      </c:barChart>
      <c:catAx>
        <c:axId val="30234366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2359887"/>
        <c:crosses val="autoZero"/>
        <c:auto val="1"/>
        <c:lblAlgn val="ctr"/>
        <c:lblOffset val="100"/>
        <c:noMultiLvlLbl val="0"/>
      </c:catAx>
      <c:valAx>
        <c:axId val="302359887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302343663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8715352645493604"/>
          <c:y val="5.4196483981696311E-2"/>
          <c:w val="0.40107063762435974"/>
          <c:h val="0.8743040946128524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'Fig21.ucnn'!$B$1</c:f>
              <c:strCache>
                <c:ptCount val="1"/>
                <c:pt idx="0">
                  <c:v>Ensemble</c:v>
                </c:pt>
              </c:strCache>
            </c:strRef>
          </c:tx>
          <c:spPr>
            <a:solidFill>
              <a:srgbClr val="7CCA62">
                <a:lumMod val="50000"/>
              </a:srgbClr>
            </a:solidFill>
            <a:ln>
              <a:solidFill>
                <a:srgbClr val="7CCA62">
                  <a:lumMod val="20000"/>
                  <a:lumOff val="80000"/>
                </a:srgb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CCA62">
                  <a:lumMod val="50000"/>
                </a:srgbClr>
              </a:solidFill>
              <a:ln>
                <a:solidFill>
                  <a:srgbClr val="7CCA62">
                    <a:lumMod val="20000"/>
                    <a:lumOff val="80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A83-4223-959E-4B64B41839A6}"/>
              </c:ext>
            </c:extLst>
          </c:dPt>
          <c:dPt>
            <c:idx val="1"/>
            <c:invertIfNegative val="0"/>
            <c:bubble3D val="0"/>
            <c:spPr>
              <a:solidFill>
                <a:srgbClr val="7CCA62">
                  <a:lumMod val="50000"/>
                </a:srgbClr>
              </a:solidFill>
              <a:ln>
                <a:solidFill>
                  <a:srgbClr val="7CCA62">
                    <a:lumMod val="20000"/>
                    <a:lumOff val="80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A83-4223-959E-4B64B41839A6}"/>
              </c:ext>
            </c:extLst>
          </c:dPt>
          <c:dPt>
            <c:idx val="2"/>
            <c:invertIfNegative val="0"/>
            <c:bubble3D val="0"/>
            <c:spPr>
              <a:solidFill>
                <a:srgbClr val="7CCA62">
                  <a:lumMod val="50000"/>
                </a:srgbClr>
              </a:solidFill>
              <a:ln>
                <a:solidFill>
                  <a:srgbClr val="7CCA62">
                    <a:lumMod val="20000"/>
                    <a:lumOff val="80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A83-4223-959E-4B64B41839A6}"/>
              </c:ext>
            </c:extLst>
          </c:dPt>
          <c:dPt>
            <c:idx val="3"/>
            <c:invertIfNegative val="0"/>
            <c:bubble3D val="0"/>
            <c:spPr>
              <a:solidFill>
                <a:srgbClr val="7CCA62">
                  <a:lumMod val="50000"/>
                </a:srgbClr>
              </a:solidFill>
              <a:ln>
                <a:solidFill>
                  <a:srgbClr val="7CCA62">
                    <a:lumMod val="20000"/>
                    <a:lumOff val="80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A83-4223-959E-4B64B41839A6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('[2]fig10.nncause'!$A$5:$A$7,'[2]fig10.nncause'!$A$9)</c:f>
              <c:strCache>
                <c:ptCount val="4"/>
                <c:pt idx="0">
                  <c:v>Prematurity</c:v>
                </c:pt>
                <c:pt idx="1">
                  <c:v>Infection</c:v>
                </c:pt>
                <c:pt idx="2">
                  <c:v>Intrapartum-related events</c:v>
                </c:pt>
                <c:pt idx="3">
                  <c:v>Other</c:v>
                </c:pt>
              </c:strCache>
              <c:extLst/>
            </c:strRef>
          </c:cat>
          <c:val>
            <c:numRef>
              <c:f>('Fig21.ucnn'!$B$2:$B$4,'Fig21.ucnn'!$B$6)</c:f>
              <c:numCache>
                <c:formatCode>General</c:formatCode>
                <c:ptCount val="4"/>
                <c:pt idx="0">
                  <c:v>0.53846153799999996</c:v>
                </c:pt>
                <c:pt idx="1">
                  <c:v>0.34965035</c:v>
                </c:pt>
                <c:pt idx="2">
                  <c:v>0.104895105</c:v>
                </c:pt>
                <c:pt idx="3">
                  <c:v>6.9930069999999999E-3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1A83-4223-959E-4B64B41839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"/>
        <c:axId val="913252447"/>
        <c:axId val="722156767"/>
      </c:barChart>
      <c:catAx>
        <c:axId val="91325244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2156767"/>
        <c:crosses val="autoZero"/>
        <c:auto val="1"/>
        <c:lblAlgn val="ctr"/>
        <c:lblOffset val="100"/>
        <c:noMultiLvlLbl val="0"/>
      </c:catAx>
      <c:valAx>
        <c:axId val="722156767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9132524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8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361D7E-60A3-48F7-BCC5-E32CB3A8AB61}" type="doc">
      <dgm:prSet loTypeId="urn:microsoft.com/office/officeart/2005/8/layout/hProcess11" loCatId="process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C6BE2C00-2028-486D-BD2D-F2B6266B46D3}">
      <dgm:prSet phldrT="[Text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Census 1997</a:t>
          </a:r>
        </a:p>
      </dgm:t>
    </dgm:pt>
    <dgm:pt modelId="{E0AD871F-0FC4-4907-8A25-95C38DF10184}" type="parTrans" cxnId="{F6D84594-123B-4EB3-8986-35C0BB486EB1}">
      <dgm:prSet/>
      <dgm:spPr/>
      <dgm:t>
        <a:bodyPr/>
        <a:lstStyle/>
        <a:p>
          <a:endParaRPr lang="en-US" sz="1600"/>
        </a:p>
      </dgm:t>
    </dgm:pt>
    <dgm:pt modelId="{C423454B-98EB-4BE5-9A34-CF62AB1A03E3}" type="sibTrans" cxnId="{F6D84594-123B-4EB3-8986-35C0BB486EB1}">
      <dgm:prSet/>
      <dgm:spPr/>
      <dgm:t>
        <a:bodyPr/>
        <a:lstStyle/>
        <a:p>
          <a:endParaRPr lang="en-US" sz="1600"/>
        </a:p>
      </dgm:t>
    </dgm:pt>
    <dgm:pt modelId="{6133E070-3D53-4758-B02C-D88FD2A53CB7}">
      <dgm:prSet phldrT="[Text]" custT="1"/>
      <dgm:spPr/>
      <dgm:t>
        <a:bodyPr/>
        <a:lstStyle/>
        <a:p>
          <a:r>
            <a:rPr lang="en-US" sz="1800" dirty="0">
              <a:solidFill>
                <a:schemeClr val="tx1">
                  <a:lumMod val="50000"/>
                </a:schemeClr>
              </a:solidFill>
            </a:rPr>
            <a:t>DHS 2003</a:t>
          </a:r>
        </a:p>
      </dgm:t>
    </dgm:pt>
    <dgm:pt modelId="{023C1063-9291-49CB-B6D5-8EDD2942EFE1}" type="parTrans" cxnId="{DD3132BB-B893-4D93-ADE2-7BC9074308E0}">
      <dgm:prSet/>
      <dgm:spPr/>
      <dgm:t>
        <a:bodyPr/>
        <a:lstStyle/>
        <a:p>
          <a:endParaRPr lang="en-US" sz="1600"/>
        </a:p>
      </dgm:t>
    </dgm:pt>
    <dgm:pt modelId="{CC822EDC-A5C1-482A-B3C4-427B1601CB9C}" type="sibTrans" cxnId="{DD3132BB-B893-4D93-ADE2-7BC9074308E0}">
      <dgm:prSet/>
      <dgm:spPr/>
      <dgm:t>
        <a:bodyPr/>
        <a:lstStyle/>
        <a:p>
          <a:endParaRPr lang="en-US" sz="1600"/>
        </a:p>
      </dgm:t>
    </dgm:pt>
    <dgm:pt modelId="{A5BE934F-E339-457B-8C47-25FB15680FCB}">
      <dgm:prSet phldrT="[Text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Census 2007</a:t>
          </a:r>
        </a:p>
      </dgm:t>
    </dgm:pt>
    <dgm:pt modelId="{F2CBD29F-4057-4B15-9297-DFF8CDF140A5}" type="parTrans" cxnId="{AD503384-2BAF-4C1E-A7C5-E062CBFDF939}">
      <dgm:prSet/>
      <dgm:spPr/>
      <dgm:t>
        <a:bodyPr/>
        <a:lstStyle/>
        <a:p>
          <a:endParaRPr lang="en-US" sz="1600"/>
        </a:p>
      </dgm:t>
    </dgm:pt>
    <dgm:pt modelId="{35C9D43F-5F13-46C9-9F53-16E37DE9D290}" type="sibTrans" cxnId="{AD503384-2BAF-4C1E-A7C5-E062CBFDF939}">
      <dgm:prSet/>
      <dgm:spPr/>
      <dgm:t>
        <a:bodyPr/>
        <a:lstStyle/>
        <a:p>
          <a:endParaRPr lang="en-US" sz="1600"/>
        </a:p>
      </dgm:t>
    </dgm:pt>
    <dgm:pt modelId="{38701302-199F-48B7-A511-468332700D5B}">
      <dgm:prSet custT="1"/>
      <dgm:spPr/>
      <dgm:t>
        <a:bodyPr/>
        <a:lstStyle/>
        <a:p>
          <a:r>
            <a:rPr lang="en-US" sz="1800" dirty="0">
              <a:solidFill>
                <a:schemeClr val="tx1">
                  <a:lumMod val="50000"/>
                </a:schemeClr>
              </a:solidFill>
            </a:rPr>
            <a:t>DHS 2011</a:t>
          </a:r>
        </a:p>
      </dgm:t>
    </dgm:pt>
    <dgm:pt modelId="{426257EB-F627-40DD-A22A-8774621FDDA2}" type="parTrans" cxnId="{492C6F40-5F2F-4F21-80F3-DCD457A976A7}">
      <dgm:prSet/>
      <dgm:spPr/>
      <dgm:t>
        <a:bodyPr/>
        <a:lstStyle/>
        <a:p>
          <a:endParaRPr lang="en-US" sz="1600"/>
        </a:p>
      </dgm:t>
    </dgm:pt>
    <dgm:pt modelId="{FAAB70B3-3463-4FAD-8098-D17F73582350}" type="sibTrans" cxnId="{492C6F40-5F2F-4F21-80F3-DCD457A976A7}">
      <dgm:prSet/>
      <dgm:spPr/>
      <dgm:t>
        <a:bodyPr/>
        <a:lstStyle/>
        <a:p>
          <a:endParaRPr lang="en-US" sz="1600"/>
        </a:p>
      </dgm:t>
    </dgm:pt>
    <dgm:pt modelId="{BC93917A-E8DF-41C8-A28A-31F0B6223651}">
      <dgm:prSet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Census 2017</a:t>
          </a:r>
        </a:p>
      </dgm:t>
    </dgm:pt>
    <dgm:pt modelId="{5C3CDA39-ED33-4A49-B5A4-AAE882E3B1B1}" type="parTrans" cxnId="{2A13AA91-E821-413D-BA81-1AB2F3805715}">
      <dgm:prSet/>
      <dgm:spPr/>
      <dgm:t>
        <a:bodyPr/>
        <a:lstStyle/>
        <a:p>
          <a:endParaRPr lang="en-US" sz="1600"/>
        </a:p>
      </dgm:t>
    </dgm:pt>
    <dgm:pt modelId="{B1C59237-8BC8-4EBF-B3E6-93B0FA8C33E3}" type="sibTrans" cxnId="{2A13AA91-E821-413D-BA81-1AB2F3805715}">
      <dgm:prSet/>
      <dgm:spPr/>
      <dgm:t>
        <a:bodyPr/>
        <a:lstStyle/>
        <a:p>
          <a:endParaRPr lang="en-US" sz="1600"/>
        </a:p>
      </dgm:t>
    </dgm:pt>
    <dgm:pt modelId="{03EE1F78-E82E-48CA-894A-DFBE0D33B4CC}">
      <dgm:prSet custT="1"/>
      <dgm:spPr/>
      <dgm:t>
        <a:bodyPr/>
        <a:lstStyle/>
        <a:p>
          <a:r>
            <a:rPr lang="en-US" sz="1800" dirty="0">
              <a:solidFill>
                <a:schemeClr val="tx1">
                  <a:lumMod val="50000"/>
                </a:schemeClr>
              </a:solidFill>
            </a:rPr>
            <a:t>DHS 2022</a:t>
          </a:r>
        </a:p>
      </dgm:t>
    </dgm:pt>
    <dgm:pt modelId="{301AE49C-4313-45B0-A112-B7C795C6A235}" type="parTrans" cxnId="{6680CD1D-9AFB-4AF6-B381-EFFCED365604}">
      <dgm:prSet/>
      <dgm:spPr/>
      <dgm:t>
        <a:bodyPr/>
        <a:lstStyle/>
        <a:p>
          <a:endParaRPr lang="en-US" sz="1600"/>
        </a:p>
      </dgm:t>
    </dgm:pt>
    <dgm:pt modelId="{EE61C4AC-4D14-4A73-AE9F-F9C4111EACF6}" type="sibTrans" cxnId="{6680CD1D-9AFB-4AF6-B381-EFFCED365604}">
      <dgm:prSet/>
      <dgm:spPr/>
      <dgm:t>
        <a:bodyPr/>
        <a:lstStyle/>
        <a:p>
          <a:endParaRPr lang="en-US" sz="1600"/>
        </a:p>
      </dgm:t>
    </dgm:pt>
    <dgm:pt modelId="{7D60FCF3-4B7D-4392-9A63-B360FDCA0003}" type="pres">
      <dgm:prSet presAssocID="{80361D7E-60A3-48F7-BCC5-E32CB3A8AB61}" presName="Name0" presStyleCnt="0">
        <dgm:presLayoutVars>
          <dgm:dir/>
          <dgm:resizeHandles val="exact"/>
        </dgm:presLayoutVars>
      </dgm:prSet>
      <dgm:spPr/>
    </dgm:pt>
    <dgm:pt modelId="{AD268B00-5B88-4FE9-AC29-704C2E892F46}" type="pres">
      <dgm:prSet presAssocID="{80361D7E-60A3-48F7-BCC5-E32CB3A8AB61}" presName="arrow" presStyleLbl="bgShp" presStyleIdx="0" presStyleCnt="1"/>
      <dgm:spPr/>
    </dgm:pt>
    <dgm:pt modelId="{4F32909C-816E-4AE2-966B-C63909447E08}" type="pres">
      <dgm:prSet presAssocID="{80361D7E-60A3-48F7-BCC5-E32CB3A8AB61}" presName="points" presStyleCnt="0"/>
      <dgm:spPr/>
    </dgm:pt>
    <dgm:pt modelId="{7BDD66E4-43B4-4631-8854-7B2134034F27}" type="pres">
      <dgm:prSet presAssocID="{C6BE2C00-2028-486D-BD2D-F2B6266B46D3}" presName="compositeA" presStyleCnt="0"/>
      <dgm:spPr/>
    </dgm:pt>
    <dgm:pt modelId="{932ADDD4-7606-430E-8D4A-3CD6C6D2647B}" type="pres">
      <dgm:prSet presAssocID="{C6BE2C00-2028-486D-BD2D-F2B6266B46D3}" presName="textA" presStyleLbl="revTx" presStyleIdx="0" presStyleCnt="6" custScaleX="94769" custScaleY="88696">
        <dgm:presLayoutVars>
          <dgm:bulletEnabled val="1"/>
        </dgm:presLayoutVars>
      </dgm:prSet>
      <dgm:spPr/>
    </dgm:pt>
    <dgm:pt modelId="{59524CF5-4CF2-4354-AFD1-268205B75B9A}" type="pres">
      <dgm:prSet presAssocID="{C6BE2C00-2028-486D-BD2D-F2B6266B46D3}" presName="circleA" presStyleLbl="node1" presStyleIdx="0" presStyleCnt="6"/>
      <dgm:spPr/>
    </dgm:pt>
    <dgm:pt modelId="{CDB73958-E4DA-422B-A5CE-835F89332008}" type="pres">
      <dgm:prSet presAssocID="{C6BE2C00-2028-486D-BD2D-F2B6266B46D3}" presName="spaceA" presStyleCnt="0"/>
      <dgm:spPr/>
    </dgm:pt>
    <dgm:pt modelId="{CE1638B2-3E4E-42D7-96E1-404CF6D334D2}" type="pres">
      <dgm:prSet presAssocID="{C423454B-98EB-4BE5-9A34-CF62AB1A03E3}" presName="space" presStyleCnt="0"/>
      <dgm:spPr/>
    </dgm:pt>
    <dgm:pt modelId="{DA91AC8C-C11D-4D90-A5F9-30617DD2B35E}" type="pres">
      <dgm:prSet presAssocID="{6133E070-3D53-4758-B02C-D88FD2A53CB7}" presName="compositeB" presStyleCnt="0"/>
      <dgm:spPr/>
    </dgm:pt>
    <dgm:pt modelId="{3F5E9ABA-0972-4BD2-85F7-4144ECFDE177}" type="pres">
      <dgm:prSet presAssocID="{6133E070-3D53-4758-B02C-D88FD2A53CB7}" presName="textB" presStyleLbl="revTx" presStyleIdx="1" presStyleCnt="6">
        <dgm:presLayoutVars>
          <dgm:bulletEnabled val="1"/>
        </dgm:presLayoutVars>
      </dgm:prSet>
      <dgm:spPr/>
    </dgm:pt>
    <dgm:pt modelId="{C61376C8-0BD6-4AEA-B2B9-393170D5506B}" type="pres">
      <dgm:prSet presAssocID="{6133E070-3D53-4758-B02C-D88FD2A53CB7}" presName="circleB" presStyleLbl="node1" presStyleIdx="1" presStyleCnt="6"/>
      <dgm:spPr/>
    </dgm:pt>
    <dgm:pt modelId="{DD6D69C6-1F67-46F1-903D-3D7917DD3AF9}" type="pres">
      <dgm:prSet presAssocID="{6133E070-3D53-4758-B02C-D88FD2A53CB7}" presName="spaceB" presStyleCnt="0"/>
      <dgm:spPr/>
    </dgm:pt>
    <dgm:pt modelId="{47D4A497-6B45-4F4C-91FC-A78E0F2DE4DF}" type="pres">
      <dgm:prSet presAssocID="{CC822EDC-A5C1-482A-B3C4-427B1601CB9C}" presName="space" presStyleCnt="0"/>
      <dgm:spPr/>
    </dgm:pt>
    <dgm:pt modelId="{BF3D8970-3D7E-4F34-820C-FAFEA8BFB171}" type="pres">
      <dgm:prSet presAssocID="{A5BE934F-E339-457B-8C47-25FB15680FCB}" presName="compositeA" presStyleCnt="0"/>
      <dgm:spPr/>
    </dgm:pt>
    <dgm:pt modelId="{BDCFA530-C7C2-4686-BC00-73473EC576ED}" type="pres">
      <dgm:prSet presAssocID="{A5BE934F-E339-457B-8C47-25FB15680FCB}" presName="textA" presStyleLbl="revTx" presStyleIdx="2" presStyleCnt="6">
        <dgm:presLayoutVars>
          <dgm:bulletEnabled val="1"/>
        </dgm:presLayoutVars>
      </dgm:prSet>
      <dgm:spPr/>
    </dgm:pt>
    <dgm:pt modelId="{DCE80D6B-24A2-4E65-B391-438BF641192E}" type="pres">
      <dgm:prSet presAssocID="{A5BE934F-E339-457B-8C47-25FB15680FCB}" presName="circleA" presStyleLbl="node1" presStyleIdx="2" presStyleCnt="6"/>
      <dgm:spPr/>
    </dgm:pt>
    <dgm:pt modelId="{D010C8A1-6BCD-4279-AD1A-7F48575A864D}" type="pres">
      <dgm:prSet presAssocID="{A5BE934F-E339-457B-8C47-25FB15680FCB}" presName="spaceA" presStyleCnt="0"/>
      <dgm:spPr/>
    </dgm:pt>
    <dgm:pt modelId="{32B3D32C-CA97-45CE-92BD-B0A94BF005DD}" type="pres">
      <dgm:prSet presAssocID="{35C9D43F-5F13-46C9-9F53-16E37DE9D290}" presName="space" presStyleCnt="0"/>
      <dgm:spPr/>
    </dgm:pt>
    <dgm:pt modelId="{69742EB6-468E-4CB1-9454-15364C9B7CF1}" type="pres">
      <dgm:prSet presAssocID="{38701302-199F-48B7-A511-468332700D5B}" presName="compositeB" presStyleCnt="0"/>
      <dgm:spPr/>
    </dgm:pt>
    <dgm:pt modelId="{C30649F5-7475-4A69-A61B-C0E52D4D3C2F}" type="pres">
      <dgm:prSet presAssocID="{38701302-199F-48B7-A511-468332700D5B}" presName="textB" presStyleLbl="revTx" presStyleIdx="3" presStyleCnt="6">
        <dgm:presLayoutVars>
          <dgm:bulletEnabled val="1"/>
        </dgm:presLayoutVars>
      </dgm:prSet>
      <dgm:spPr/>
    </dgm:pt>
    <dgm:pt modelId="{90F5656F-9AE5-49E9-B76F-853D7B11F74F}" type="pres">
      <dgm:prSet presAssocID="{38701302-199F-48B7-A511-468332700D5B}" presName="circleB" presStyleLbl="node1" presStyleIdx="3" presStyleCnt="6"/>
      <dgm:spPr/>
    </dgm:pt>
    <dgm:pt modelId="{90B184BE-7DEB-4FFE-A9C2-1FCB355C6A32}" type="pres">
      <dgm:prSet presAssocID="{38701302-199F-48B7-A511-468332700D5B}" presName="spaceB" presStyleCnt="0"/>
      <dgm:spPr/>
    </dgm:pt>
    <dgm:pt modelId="{5551AC9C-22B7-44B5-90DE-0EC481DC96B4}" type="pres">
      <dgm:prSet presAssocID="{FAAB70B3-3463-4FAD-8098-D17F73582350}" presName="space" presStyleCnt="0"/>
      <dgm:spPr/>
    </dgm:pt>
    <dgm:pt modelId="{C4C63FF4-C39C-48C3-8143-EE69EFA7BC20}" type="pres">
      <dgm:prSet presAssocID="{BC93917A-E8DF-41C8-A28A-31F0B6223651}" presName="compositeA" presStyleCnt="0"/>
      <dgm:spPr/>
    </dgm:pt>
    <dgm:pt modelId="{7542A5D8-8F9B-468E-B8BD-61432A0D4976}" type="pres">
      <dgm:prSet presAssocID="{BC93917A-E8DF-41C8-A28A-31F0B6223651}" presName="textA" presStyleLbl="revTx" presStyleIdx="4" presStyleCnt="6">
        <dgm:presLayoutVars>
          <dgm:bulletEnabled val="1"/>
        </dgm:presLayoutVars>
      </dgm:prSet>
      <dgm:spPr/>
    </dgm:pt>
    <dgm:pt modelId="{252DEF5F-1962-45A9-BF3B-065CA1DDFAA2}" type="pres">
      <dgm:prSet presAssocID="{BC93917A-E8DF-41C8-A28A-31F0B6223651}" presName="circleA" presStyleLbl="node1" presStyleIdx="4" presStyleCnt="6"/>
      <dgm:spPr/>
    </dgm:pt>
    <dgm:pt modelId="{8B65496E-2103-4A7F-9C76-61762B584091}" type="pres">
      <dgm:prSet presAssocID="{BC93917A-E8DF-41C8-A28A-31F0B6223651}" presName="spaceA" presStyleCnt="0"/>
      <dgm:spPr/>
    </dgm:pt>
    <dgm:pt modelId="{612A7587-A418-4E76-8BD1-0142D1965505}" type="pres">
      <dgm:prSet presAssocID="{B1C59237-8BC8-4EBF-B3E6-93B0FA8C33E3}" presName="space" presStyleCnt="0"/>
      <dgm:spPr/>
    </dgm:pt>
    <dgm:pt modelId="{9767AFEB-CC28-4F73-9715-3B3F5F4267FF}" type="pres">
      <dgm:prSet presAssocID="{03EE1F78-E82E-48CA-894A-DFBE0D33B4CC}" presName="compositeB" presStyleCnt="0"/>
      <dgm:spPr/>
    </dgm:pt>
    <dgm:pt modelId="{EA00E09E-8DD7-4E8B-999F-0DF4ED9BA111}" type="pres">
      <dgm:prSet presAssocID="{03EE1F78-E82E-48CA-894A-DFBE0D33B4CC}" presName="textB" presStyleLbl="revTx" presStyleIdx="5" presStyleCnt="6">
        <dgm:presLayoutVars>
          <dgm:bulletEnabled val="1"/>
        </dgm:presLayoutVars>
      </dgm:prSet>
      <dgm:spPr/>
    </dgm:pt>
    <dgm:pt modelId="{80D8C364-3194-4061-BCF6-626543F474A6}" type="pres">
      <dgm:prSet presAssocID="{03EE1F78-E82E-48CA-894A-DFBE0D33B4CC}" presName="circleB" presStyleLbl="node1" presStyleIdx="5" presStyleCnt="6" custLinFactNeighborY="14545"/>
      <dgm:spPr/>
    </dgm:pt>
    <dgm:pt modelId="{4EF365C4-5B76-41EA-BDE5-E75D6F636B95}" type="pres">
      <dgm:prSet presAssocID="{03EE1F78-E82E-48CA-894A-DFBE0D33B4CC}" presName="spaceB" presStyleCnt="0"/>
      <dgm:spPr/>
    </dgm:pt>
  </dgm:ptLst>
  <dgm:cxnLst>
    <dgm:cxn modelId="{6680CD1D-9AFB-4AF6-B381-EFFCED365604}" srcId="{80361D7E-60A3-48F7-BCC5-E32CB3A8AB61}" destId="{03EE1F78-E82E-48CA-894A-DFBE0D33B4CC}" srcOrd="5" destOrd="0" parTransId="{301AE49C-4313-45B0-A112-B7C795C6A235}" sibTransId="{EE61C4AC-4D14-4A73-AE9F-F9C4111EACF6}"/>
    <dgm:cxn modelId="{D710A528-9439-42A3-949A-ECAE01A20F54}" type="presOf" srcId="{BC93917A-E8DF-41C8-A28A-31F0B6223651}" destId="{7542A5D8-8F9B-468E-B8BD-61432A0D4976}" srcOrd="0" destOrd="0" presId="urn:microsoft.com/office/officeart/2005/8/layout/hProcess11"/>
    <dgm:cxn modelId="{492C6F40-5F2F-4F21-80F3-DCD457A976A7}" srcId="{80361D7E-60A3-48F7-BCC5-E32CB3A8AB61}" destId="{38701302-199F-48B7-A511-468332700D5B}" srcOrd="3" destOrd="0" parTransId="{426257EB-F627-40DD-A22A-8774621FDDA2}" sibTransId="{FAAB70B3-3463-4FAD-8098-D17F73582350}"/>
    <dgm:cxn modelId="{1BDDBF5C-54CD-4E86-B264-E7421D6554BA}" type="presOf" srcId="{38701302-199F-48B7-A511-468332700D5B}" destId="{C30649F5-7475-4A69-A61B-C0E52D4D3C2F}" srcOrd="0" destOrd="0" presId="urn:microsoft.com/office/officeart/2005/8/layout/hProcess11"/>
    <dgm:cxn modelId="{6609B365-C634-4223-9912-FD6E8F719D11}" type="presOf" srcId="{C6BE2C00-2028-486D-BD2D-F2B6266B46D3}" destId="{932ADDD4-7606-430E-8D4A-3CD6C6D2647B}" srcOrd="0" destOrd="0" presId="urn:microsoft.com/office/officeart/2005/8/layout/hProcess11"/>
    <dgm:cxn modelId="{D2092870-08B1-415B-A0E9-6282B9ED58D0}" type="presOf" srcId="{03EE1F78-E82E-48CA-894A-DFBE0D33B4CC}" destId="{EA00E09E-8DD7-4E8B-999F-0DF4ED9BA111}" srcOrd="0" destOrd="0" presId="urn:microsoft.com/office/officeart/2005/8/layout/hProcess11"/>
    <dgm:cxn modelId="{83622E51-FD32-4F5F-9E45-1C2CAD75480A}" type="presOf" srcId="{6133E070-3D53-4758-B02C-D88FD2A53CB7}" destId="{3F5E9ABA-0972-4BD2-85F7-4144ECFDE177}" srcOrd="0" destOrd="0" presId="urn:microsoft.com/office/officeart/2005/8/layout/hProcess11"/>
    <dgm:cxn modelId="{AD503384-2BAF-4C1E-A7C5-E062CBFDF939}" srcId="{80361D7E-60A3-48F7-BCC5-E32CB3A8AB61}" destId="{A5BE934F-E339-457B-8C47-25FB15680FCB}" srcOrd="2" destOrd="0" parTransId="{F2CBD29F-4057-4B15-9297-DFF8CDF140A5}" sibTransId="{35C9D43F-5F13-46C9-9F53-16E37DE9D290}"/>
    <dgm:cxn modelId="{2A13AA91-E821-413D-BA81-1AB2F3805715}" srcId="{80361D7E-60A3-48F7-BCC5-E32CB3A8AB61}" destId="{BC93917A-E8DF-41C8-A28A-31F0B6223651}" srcOrd="4" destOrd="0" parTransId="{5C3CDA39-ED33-4A49-B5A4-AAE882E3B1B1}" sibTransId="{B1C59237-8BC8-4EBF-B3E6-93B0FA8C33E3}"/>
    <dgm:cxn modelId="{F6D84594-123B-4EB3-8986-35C0BB486EB1}" srcId="{80361D7E-60A3-48F7-BCC5-E32CB3A8AB61}" destId="{C6BE2C00-2028-486D-BD2D-F2B6266B46D3}" srcOrd="0" destOrd="0" parTransId="{E0AD871F-0FC4-4907-8A25-95C38DF10184}" sibTransId="{C423454B-98EB-4BE5-9A34-CF62AB1A03E3}"/>
    <dgm:cxn modelId="{A43BABA3-2F17-4F07-84AD-EE06E499EE50}" type="presOf" srcId="{A5BE934F-E339-457B-8C47-25FB15680FCB}" destId="{BDCFA530-C7C2-4686-BC00-73473EC576ED}" srcOrd="0" destOrd="0" presId="urn:microsoft.com/office/officeart/2005/8/layout/hProcess11"/>
    <dgm:cxn modelId="{DD3132BB-B893-4D93-ADE2-7BC9074308E0}" srcId="{80361D7E-60A3-48F7-BCC5-E32CB3A8AB61}" destId="{6133E070-3D53-4758-B02C-D88FD2A53CB7}" srcOrd="1" destOrd="0" parTransId="{023C1063-9291-49CB-B6D5-8EDD2942EFE1}" sibTransId="{CC822EDC-A5C1-482A-B3C4-427B1601CB9C}"/>
    <dgm:cxn modelId="{136D06E3-8E73-42AA-82F1-5B155CF7D56B}" type="presOf" srcId="{80361D7E-60A3-48F7-BCC5-E32CB3A8AB61}" destId="{7D60FCF3-4B7D-4392-9A63-B360FDCA0003}" srcOrd="0" destOrd="0" presId="urn:microsoft.com/office/officeart/2005/8/layout/hProcess11"/>
    <dgm:cxn modelId="{BB06D997-EAC5-4847-BE75-745C68DFCF14}" type="presParOf" srcId="{7D60FCF3-4B7D-4392-9A63-B360FDCA0003}" destId="{AD268B00-5B88-4FE9-AC29-704C2E892F46}" srcOrd="0" destOrd="0" presId="urn:microsoft.com/office/officeart/2005/8/layout/hProcess11"/>
    <dgm:cxn modelId="{1DD827AD-0CBA-4563-A061-8F7E547A181E}" type="presParOf" srcId="{7D60FCF3-4B7D-4392-9A63-B360FDCA0003}" destId="{4F32909C-816E-4AE2-966B-C63909447E08}" srcOrd="1" destOrd="0" presId="urn:microsoft.com/office/officeart/2005/8/layout/hProcess11"/>
    <dgm:cxn modelId="{D1C8873A-EF4E-4A85-A109-BB5A46DB820B}" type="presParOf" srcId="{4F32909C-816E-4AE2-966B-C63909447E08}" destId="{7BDD66E4-43B4-4631-8854-7B2134034F27}" srcOrd="0" destOrd="0" presId="urn:microsoft.com/office/officeart/2005/8/layout/hProcess11"/>
    <dgm:cxn modelId="{F6443E73-7FF2-4DF0-A52F-395C9E757B6A}" type="presParOf" srcId="{7BDD66E4-43B4-4631-8854-7B2134034F27}" destId="{932ADDD4-7606-430E-8D4A-3CD6C6D2647B}" srcOrd="0" destOrd="0" presId="urn:microsoft.com/office/officeart/2005/8/layout/hProcess11"/>
    <dgm:cxn modelId="{090E2259-1B44-44A3-AC6F-3CE9848DADC4}" type="presParOf" srcId="{7BDD66E4-43B4-4631-8854-7B2134034F27}" destId="{59524CF5-4CF2-4354-AFD1-268205B75B9A}" srcOrd="1" destOrd="0" presId="urn:microsoft.com/office/officeart/2005/8/layout/hProcess11"/>
    <dgm:cxn modelId="{0EE2BF56-A1E2-407D-AF81-365999A0377A}" type="presParOf" srcId="{7BDD66E4-43B4-4631-8854-7B2134034F27}" destId="{CDB73958-E4DA-422B-A5CE-835F89332008}" srcOrd="2" destOrd="0" presId="urn:microsoft.com/office/officeart/2005/8/layout/hProcess11"/>
    <dgm:cxn modelId="{A2803141-19E3-45D7-8BB1-9FC616157328}" type="presParOf" srcId="{4F32909C-816E-4AE2-966B-C63909447E08}" destId="{CE1638B2-3E4E-42D7-96E1-404CF6D334D2}" srcOrd="1" destOrd="0" presId="urn:microsoft.com/office/officeart/2005/8/layout/hProcess11"/>
    <dgm:cxn modelId="{D7890908-B4FB-4F14-B5E0-CE7E1053B1AD}" type="presParOf" srcId="{4F32909C-816E-4AE2-966B-C63909447E08}" destId="{DA91AC8C-C11D-4D90-A5F9-30617DD2B35E}" srcOrd="2" destOrd="0" presId="urn:microsoft.com/office/officeart/2005/8/layout/hProcess11"/>
    <dgm:cxn modelId="{249D232D-FE47-47A6-8771-396981CEC9CA}" type="presParOf" srcId="{DA91AC8C-C11D-4D90-A5F9-30617DD2B35E}" destId="{3F5E9ABA-0972-4BD2-85F7-4144ECFDE177}" srcOrd="0" destOrd="0" presId="urn:microsoft.com/office/officeart/2005/8/layout/hProcess11"/>
    <dgm:cxn modelId="{271600FE-D187-4E04-9D8A-0B6236DE9069}" type="presParOf" srcId="{DA91AC8C-C11D-4D90-A5F9-30617DD2B35E}" destId="{C61376C8-0BD6-4AEA-B2B9-393170D5506B}" srcOrd="1" destOrd="0" presId="urn:microsoft.com/office/officeart/2005/8/layout/hProcess11"/>
    <dgm:cxn modelId="{2073D016-A9DB-4FC2-B9E3-7CAEB507A9B6}" type="presParOf" srcId="{DA91AC8C-C11D-4D90-A5F9-30617DD2B35E}" destId="{DD6D69C6-1F67-46F1-903D-3D7917DD3AF9}" srcOrd="2" destOrd="0" presId="urn:microsoft.com/office/officeart/2005/8/layout/hProcess11"/>
    <dgm:cxn modelId="{77976F4E-6496-43E7-9F28-1B0186F720FA}" type="presParOf" srcId="{4F32909C-816E-4AE2-966B-C63909447E08}" destId="{47D4A497-6B45-4F4C-91FC-A78E0F2DE4DF}" srcOrd="3" destOrd="0" presId="urn:microsoft.com/office/officeart/2005/8/layout/hProcess11"/>
    <dgm:cxn modelId="{67EE1C76-004E-404C-B242-43B4F3CC644E}" type="presParOf" srcId="{4F32909C-816E-4AE2-966B-C63909447E08}" destId="{BF3D8970-3D7E-4F34-820C-FAFEA8BFB171}" srcOrd="4" destOrd="0" presId="urn:microsoft.com/office/officeart/2005/8/layout/hProcess11"/>
    <dgm:cxn modelId="{EEA81D94-1160-4458-B171-61BB3737CB2A}" type="presParOf" srcId="{BF3D8970-3D7E-4F34-820C-FAFEA8BFB171}" destId="{BDCFA530-C7C2-4686-BC00-73473EC576ED}" srcOrd="0" destOrd="0" presId="urn:microsoft.com/office/officeart/2005/8/layout/hProcess11"/>
    <dgm:cxn modelId="{009C9F6E-A6ED-4143-9646-B2690D7CE5F9}" type="presParOf" srcId="{BF3D8970-3D7E-4F34-820C-FAFEA8BFB171}" destId="{DCE80D6B-24A2-4E65-B391-438BF641192E}" srcOrd="1" destOrd="0" presId="urn:microsoft.com/office/officeart/2005/8/layout/hProcess11"/>
    <dgm:cxn modelId="{6DE1E461-AF4A-4FB3-9C07-9F8BE9D4FF43}" type="presParOf" srcId="{BF3D8970-3D7E-4F34-820C-FAFEA8BFB171}" destId="{D010C8A1-6BCD-4279-AD1A-7F48575A864D}" srcOrd="2" destOrd="0" presId="urn:microsoft.com/office/officeart/2005/8/layout/hProcess11"/>
    <dgm:cxn modelId="{A485FEB9-0513-41ED-B677-EABE8E1F104A}" type="presParOf" srcId="{4F32909C-816E-4AE2-966B-C63909447E08}" destId="{32B3D32C-CA97-45CE-92BD-B0A94BF005DD}" srcOrd="5" destOrd="0" presId="urn:microsoft.com/office/officeart/2005/8/layout/hProcess11"/>
    <dgm:cxn modelId="{A07B6692-0344-46D6-9734-4AAD152D66BD}" type="presParOf" srcId="{4F32909C-816E-4AE2-966B-C63909447E08}" destId="{69742EB6-468E-4CB1-9454-15364C9B7CF1}" srcOrd="6" destOrd="0" presId="urn:microsoft.com/office/officeart/2005/8/layout/hProcess11"/>
    <dgm:cxn modelId="{C9AB5A3A-ED6C-4079-95BA-78C47CAC993C}" type="presParOf" srcId="{69742EB6-468E-4CB1-9454-15364C9B7CF1}" destId="{C30649F5-7475-4A69-A61B-C0E52D4D3C2F}" srcOrd="0" destOrd="0" presId="urn:microsoft.com/office/officeart/2005/8/layout/hProcess11"/>
    <dgm:cxn modelId="{38596F69-C9E0-4F30-9BC6-ACC4D86082F9}" type="presParOf" srcId="{69742EB6-468E-4CB1-9454-15364C9B7CF1}" destId="{90F5656F-9AE5-49E9-B76F-853D7B11F74F}" srcOrd="1" destOrd="0" presId="urn:microsoft.com/office/officeart/2005/8/layout/hProcess11"/>
    <dgm:cxn modelId="{D5B5A00B-C608-41E3-BF58-4AE96FA3B3D1}" type="presParOf" srcId="{69742EB6-468E-4CB1-9454-15364C9B7CF1}" destId="{90B184BE-7DEB-4FFE-A9C2-1FCB355C6A32}" srcOrd="2" destOrd="0" presId="urn:microsoft.com/office/officeart/2005/8/layout/hProcess11"/>
    <dgm:cxn modelId="{72E8C1E6-6B5A-47D9-8C6E-510AF331610F}" type="presParOf" srcId="{4F32909C-816E-4AE2-966B-C63909447E08}" destId="{5551AC9C-22B7-44B5-90DE-0EC481DC96B4}" srcOrd="7" destOrd="0" presId="urn:microsoft.com/office/officeart/2005/8/layout/hProcess11"/>
    <dgm:cxn modelId="{5950EEC0-9453-4387-953D-014C976DE3A0}" type="presParOf" srcId="{4F32909C-816E-4AE2-966B-C63909447E08}" destId="{C4C63FF4-C39C-48C3-8143-EE69EFA7BC20}" srcOrd="8" destOrd="0" presId="urn:microsoft.com/office/officeart/2005/8/layout/hProcess11"/>
    <dgm:cxn modelId="{F085F60A-131E-4F6F-8711-27CDAD06C8B2}" type="presParOf" srcId="{C4C63FF4-C39C-48C3-8143-EE69EFA7BC20}" destId="{7542A5D8-8F9B-468E-B8BD-61432A0D4976}" srcOrd="0" destOrd="0" presId="urn:microsoft.com/office/officeart/2005/8/layout/hProcess11"/>
    <dgm:cxn modelId="{8F0DE014-5E5F-409F-841F-776CFD600071}" type="presParOf" srcId="{C4C63FF4-C39C-48C3-8143-EE69EFA7BC20}" destId="{252DEF5F-1962-45A9-BF3B-065CA1DDFAA2}" srcOrd="1" destOrd="0" presId="urn:microsoft.com/office/officeart/2005/8/layout/hProcess11"/>
    <dgm:cxn modelId="{5ADBC2F4-76BA-4728-89BB-5AA3586ADE43}" type="presParOf" srcId="{C4C63FF4-C39C-48C3-8143-EE69EFA7BC20}" destId="{8B65496E-2103-4A7F-9C76-61762B584091}" srcOrd="2" destOrd="0" presId="urn:microsoft.com/office/officeart/2005/8/layout/hProcess11"/>
    <dgm:cxn modelId="{CB59A15A-897A-42AA-B124-7E14FC458A58}" type="presParOf" srcId="{4F32909C-816E-4AE2-966B-C63909447E08}" destId="{612A7587-A418-4E76-8BD1-0142D1965505}" srcOrd="9" destOrd="0" presId="urn:microsoft.com/office/officeart/2005/8/layout/hProcess11"/>
    <dgm:cxn modelId="{A6F14F46-CB6C-4E5D-BFD4-C4DDBF2E6B88}" type="presParOf" srcId="{4F32909C-816E-4AE2-966B-C63909447E08}" destId="{9767AFEB-CC28-4F73-9715-3B3F5F4267FF}" srcOrd="10" destOrd="0" presId="urn:microsoft.com/office/officeart/2005/8/layout/hProcess11"/>
    <dgm:cxn modelId="{2D43001F-86C1-40F8-839E-7EF9902D916E}" type="presParOf" srcId="{9767AFEB-CC28-4F73-9715-3B3F5F4267FF}" destId="{EA00E09E-8DD7-4E8B-999F-0DF4ED9BA111}" srcOrd="0" destOrd="0" presId="urn:microsoft.com/office/officeart/2005/8/layout/hProcess11"/>
    <dgm:cxn modelId="{F58ABF8E-CB01-4FD4-992B-9BFB395FED3D}" type="presParOf" srcId="{9767AFEB-CC28-4F73-9715-3B3F5F4267FF}" destId="{80D8C364-3194-4061-BCF6-626543F474A6}" srcOrd="1" destOrd="0" presId="urn:microsoft.com/office/officeart/2005/8/layout/hProcess11"/>
    <dgm:cxn modelId="{70F0BE60-0367-4C4B-A486-81DC1D6A3ED0}" type="presParOf" srcId="{9767AFEB-CC28-4F73-9715-3B3F5F4267FF}" destId="{4EF365C4-5B76-41EA-BDE5-E75D6F636B95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72D8B6-3AC9-42C7-B80D-206C4E6EB39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66CA42E-2E93-486E-A48C-E15ABCBF408D}">
      <dgm:prSet phldrT="[Text]" custT="1"/>
      <dgm:spPr>
        <a:solidFill>
          <a:srgbClr val="A79281"/>
        </a:solidFill>
      </dgm:spPr>
      <dgm:t>
        <a:bodyPr/>
        <a:lstStyle/>
        <a:p>
          <a:pPr algn="ctr"/>
          <a:r>
            <a:rPr lang="en-US" sz="1400" dirty="0">
              <a:solidFill>
                <a:schemeClr val="bg1"/>
              </a:solidFill>
              <a:latin typeface="Candara" panose="020E0502030303020204" pitchFamily="34" charset="0"/>
            </a:rPr>
            <a:t>Decided whether to seek care</a:t>
          </a:r>
        </a:p>
      </dgm:t>
    </dgm:pt>
    <dgm:pt modelId="{E9D08ED5-A945-47C5-B884-9AF0BE0CA4AD}" type="parTrans" cxnId="{9E324D82-9EE5-4B52-A6AD-48EF1AAE0C6E}">
      <dgm:prSet/>
      <dgm:spPr/>
      <dgm:t>
        <a:bodyPr/>
        <a:lstStyle/>
        <a:p>
          <a:endParaRPr lang="en-US" sz="2000"/>
        </a:p>
      </dgm:t>
    </dgm:pt>
    <dgm:pt modelId="{71CC182C-B70B-4CA4-BD6A-F66B344E6EEB}" type="sibTrans" cxnId="{9E324D82-9EE5-4B52-A6AD-48EF1AAE0C6E}">
      <dgm:prSet/>
      <dgm:spPr/>
      <dgm:t>
        <a:bodyPr/>
        <a:lstStyle/>
        <a:p>
          <a:endParaRPr lang="en-US" sz="2000"/>
        </a:p>
      </dgm:t>
    </dgm:pt>
    <dgm:pt modelId="{2EAA186C-F7B4-418C-BCFA-DF72C045C9E6}">
      <dgm:prSet phldrT="[Text]" custT="1"/>
      <dgm:spPr>
        <a:solidFill>
          <a:srgbClr val="FBEAD1"/>
        </a:solidFill>
      </dgm:spPr>
      <dgm:t>
        <a:bodyPr/>
        <a:lstStyle/>
        <a:p>
          <a:pPr algn="l"/>
          <a:r>
            <a:rPr lang="en-US" sz="1400" dirty="0">
              <a:solidFill>
                <a:schemeClr val="tx1"/>
              </a:solidFill>
              <a:latin typeface="Candara" panose="020E0502030303020204" pitchFamily="34" charset="0"/>
            </a:rPr>
            <a:t>Care chosen  </a:t>
          </a:r>
        </a:p>
      </dgm:t>
    </dgm:pt>
    <dgm:pt modelId="{2B1A3F7D-C0DF-49BA-B36E-CC018A23F2AA}" type="parTrans" cxnId="{B83E4445-3E7F-4516-88E8-28223A600679}">
      <dgm:prSet/>
      <dgm:spPr/>
      <dgm:t>
        <a:bodyPr/>
        <a:lstStyle/>
        <a:p>
          <a:endParaRPr lang="en-US" sz="2000"/>
        </a:p>
      </dgm:t>
    </dgm:pt>
    <dgm:pt modelId="{1CE99688-04EF-4CBA-B177-A58FA62FF877}" type="sibTrans" cxnId="{B83E4445-3E7F-4516-88E8-28223A600679}">
      <dgm:prSet/>
      <dgm:spPr/>
      <dgm:t>
        <a:bodyPr/>
        <a:lstStyle/>
        <a:p>
          <a:endParaRPr lang="en-US" sz="2000"/>
        </a:p>
      </dgm:t>
    </dgm:pt>
    <dgm:pt modelId="{26B57DD7-F70D-4A9D-96D0-EBDEC41570EF}">
      <dgm:prSet phldrT="[Text]" custT="1"/>
      <dgm:spPr>
        <a:solidFill>
          <a:srgbClr val="A79281"/>
        </a:solidFill>
      </dgm:spPr>
      <dgm:t>
        <a:bodyPr/>
        <a:lstStyle/>
        <a:p>
          <a:pPr algn="ctr"/>
          <a:r>
            <a:rPr lang="en-US" sz="1400" dirty="0">
              <a:latin typeface="Candara" panose="020E0502030303020204" pitchFamily="34" charset="0"/>
            </a:rPr>
            <a:t>Outcomes of formal care (n=97)</a:t>
          </a:r>
        </a:p>
      </dgm:t>
    </dgm:pt>
    <dgm:pt modelId="{88B28224-6064-4130-A1CD-F36DF0CD5768}" type="parTrans" cxnId="{FC0FC269-6608-47A9-B5EA-4AB9F6FC5A75}">
      <dgm:prSet/>
      <dgm:spPr/>
      <dgm:t>
        <a:bodyPr/>
        <a:lstStyle/>
        <a:p>
          <a:endParaRPr lang="en-US" sz="2000"/>
        </a:p>
      </dgm:t>
    </dgm:pt>
    <dgm:pt modelId="{D61773EE-413F-4F26-BA8F-35E60D36B03D}" type="sibTrans" cxnId="{FC0FC269-6608-47A9-B5EA-4AB9F6FC5A75}">
      <dgm:prSet/>
      <dgm:spPr/>
      <dgm:t>
        <a:bodyPr/>
        <a:lstStyle/>
        <a:p>
          <a:endParaRPr lang="en-US" sz="2000"/>
        </a:p>
      </dgm:t>
    </dgm:pt>
    <dgm:pt modelId="{3278D319-D896-4175-A32E-58120BD1698A}" type="pres">
      <dgm:prSet presAssocID="{1F72D8B6-3AC9-42C7-B80D-206C4E6EB39D}" presName="Name0" presStyleCnt="0">
        <dgm:presLayoutVars>
          <dgm:dir/>
          <dgm:animLvl val="lvl"/>
          <dgm:resizeHandles val="exact"/>
        </dgm:presLayoutVars>
      </dgm:prSet>
      <dgm:spPr/>
    </dgm:pt>
    <dgm:pt modelId="{2BD3492A-08EF-4A86-9F09-3B2074D11734}" type="pres">
      <dgm:prSet presAssocID="{C66CA42E-2E93-486E-A48C-E15ABCBF408D}" presName="parTxOnly" presStyleLbl="node1" presStyleIdx="0" presStyleCnt="3" custScaleX="96147" custLinFactY="400000" custLinFactNeighborX="-12146" custLinFactNeighborY="436581">
        <dgm:presLayoutVars>
          <dgm:chMax val="0"/>
          <dgm:chPref val="0"/>
          <dgm:bulletEnabled val="1"/>
        </dgm:presLayoutVars>
      </dgm:prSet>
      <dgm:spPr/>
    </dgm:pt>
    <dgm:pt modelId="{851D81AA-20A9-4DBA-BCB1-779F4E409C68}" type="pres">
      <dgm:prSet presAssocID="{71CC182C-B70B-4CA4-BD6A-F66B344E6EEB}" presName="parTxOnlySpace" presStyleCnt="0"/>
      <dgm:spPr/>
    </dgm:pt>
    <dgm:pt modelId="{265673C4-847D-4B79-B507-ADFB9E9FC62C}" type="pres">
      <dgm:prSet presAssocID="{2EAA186C-F7B4-418C-BCFA-DF72C045C9E6}" presName="parTxOnly" presStyleLbl="node1" presStyleIdx="1" presStyleCnt="3" custLinFactNeighborX="55476" custLinFactNeighborY="-1910">
        <dgm:presLayoutVars>
          <dgm:chMax val="0"/>
          <dgm:chPref val="0"/>
          <dgm:bulletEnabled val="1"/>
        </dgm:presLayoutVars>
      </dgm:prSet>
      <dgm:spPr/>
    </dgm:pt>
    <dgm:pt modelId="{B76388C8-9F27-44B7-97AC-F194F77843CA}" type="pres">
      <dgm:prSet presAssocID="{1CE99688-04EF-4CBA-B177-A58FA62FF877}" presName="parTxOnlySpace" presStyleCnt="0"/>
      <dgm:spPr/>
    </dgm:pt>
    <dgm:pt modelId="{220618C6-840E-4F5F-B5AC-4CE4FBF20880}" type="pres">
      <dgm:prSet presAssocID="{26B57DD7-F70D-4A9D-96D0-EBDEC41570EF}" presName="parTxOnly" presStyleLbl="node1" presStyleIdx="2" presStyleCnt="3" custLinFactY="400000" custLinFactNeighborX="-70981" custLinFactNeighborY="416802">
        <dgm:presLayoutVars>
          <dgm:chMax val="0"/>
          <dgm:chPref val="0"/>
          <dgm:bulletEnabled val="1"/>
        </dgm:presLayoutVars>
      </dgm:prSet>
      <dgm:spPr/>
    </dgm:pt>
  </dgm:ptLst>
  <dgm:cxnLst>
    <dgm:cxn modelId="{50290406-7AF1-47B6-8050-F586259D1EF4}" type="presOf" srcId="{C66CA42E-2E93-486E-A48C-E15ABCBF408D}" destId="{2BD3492A-08EF-4A86-9F09-3B2074D11734}" srcOrd="0" destOrd="0" presId="urn:microsoft.com/office/officeart/2005/8/layout/chevron1"/>
    <dgm:cxn modelId="{6A3F6514-EB8C-4642-83F4-7B0561EB601E}" type="presOf" srcId="{2EAA186C-F7B4-418C-BCFA-DF72C045C9E6}" destId="{265673C4-847D-4B79-B507-ADFB9E9FC62C}" srcOrd="0" destOrd="0" presId="urn:microsoft.com/office/officeart/2005/8/layout/chevron1"/>
    <dgm:cxn modelId="{B83E4445-3E7F-4516-88E8-28223A600679}" srcId="{1F72D8B6-3AC9-42C7-B80D-206C4E6EB39D}" destId="{2EAA186C-F7B4-418C-BCFA-DF72C045C9E6}" srcOrd="1" destOrd="0" parTransId="{2B1A3F7D-C0DF-49BA-B36E-CC018A23F2AA}" sibTransId="{1CE99688-04EF-4CBA-B177-A58FA62FF877}"/>
    <dgm:cxn modelId="{55D86468-6E39-40E7-99E8-3A09F8C2365D}" type="presOf" srcId="{26B57DD7-F70D-4A9D-96D0-EBDEC41570EF}" destId="{220618C6-840E-4F5F-B5AC-4CE4FBF20880}" srcOrd="0" destOrd="0" presId="urn:microsoft.com/office/officeart/2005/8/layout/chevron1"/>
    <dgm:cxn modelId="{21AAAE68-C5C2-4C64-BD50-3D0905FF1D18}" type="presOf" srcId="{1F72D8B6-3AC9-42C7-B80D-206C4E6EB39D}" destId="{3278D319-D896-4175-A32E-58120BD1698A}" srcOrd="0" destOrd="0" presId="urn:microsoft.com/office/officeart/2005/8/layout/chevron1"/>
    <dgm:cxn modelId="{FC0FC269-6608-47A9-B5EA-4AB9F6FC5A75}" srcId="{1F72D8B6-3AC9-42C7-B80D-206C4E6EB39D}" destId="{26B57DD7-F70D-4A9D-96D0-EBDEC41570EF}" srcOrd="2" destOrd="0" parTransId="{88B28224-6064-4130-A1CD-F36DF0CD5768}" sibTransId="{D61773EE-413F-4F26-BA8F-35E60D36B03D}"/>
    <dgm:cxn modelId="{9E324D82-9EE5-4B52-A6AD-48EF1AAE0C6E}" srcId="{1F72D8B6-3AC9-42C7-B80D-206C4E6EB39D}" destId="{C66CA42E-2E93-486E-A48C-E15ABCBF408D}" srcOrd="0" destOrd="0" parTransId="{E9D08ED5-A945-47C5-B884-9AF0BE0CA4AD}" sibTransId="{71CC182C-B70B-4CA4-BD6A-F66B344E6EEB}"/>
    <dgm:cxn modelId="{273BA997-60BD-4CC4-957D-3F6B1691302B}" type="presParOf" srcId="{3278D319-D896-4175-A32E-58120BD1698A}" destId="{2BD3492A-08EF-4A86-9F09-3B2074D11734}" srcOrd="0" destOrd="0" presId="urn:microsoft.com/office/officeart/2005/8/layout/chevron1"/>
    <dgm:cxn modelId="{284ED635-504F-4575-B12C-F55B4943E053}" type="presParOf" srcId="{3278D319-D896-4175-A32E-58120BD1698A}" destId="{851D81AA-20A9-4DBA-BCB1-779F4E409C68}" srcOrd="1" destOrd="0" presId="urn:microsoft.com/office/officeart/2005/8/layout/chevron1"/>
    <dgm:cxn modelId="{99ACEECA-F33B-49DF-BB54-B514CBED813E}" type="presParOf" srcId="{3278D319-D896-4175-A32E-58120BD1698A}" destId="{265673C4-847D-4B79-B507-ADFB9E9FC62C}" srcOrd="2" destOrd="0" presId="urn:microsoft.com/office/officeart/2005/8/layout/chevron1"/>
    <dgm:cxn modelId="{203DAE85-AF0B-45AC-A83D-ADE3659BEC7E}" type="presParOf" srcId="{3278D319-D896-4175-A32E-58120BD1698A}" destId="{B76388C8-9F27-44B7-97AC-F194F77843CA}" srcOrd="3" destOrd="0" presId="urn:microsoft.com/office/officeart/2005/8/layout/chevron1"/>
    <dgm:cxn modelId="{F86C9347-0CB5-4B67-AC79-6CC6F740288F}" type="presParOf" srcId="{3278D319-D896-4175-A32E-58120BD1698A}" destId="{220618C6-840E-4F5F-B5AC-4CE4FBF20880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233623-C899-4653-B22E-888D8D5887A4}" type="doc">
      <dgm:prSet loTypeId="urn:microsoft.com/office/officeart/2005/8/layout/cycle4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953549A6-3B66-4D6E-AA69-4500688302B0}">
      <dgm:prSet phldrT="[Text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Collaboration</a:t>
          </a:r>
        </a:p>
      </dgm:t>
    </dgm:pt>
    <dgm:pt modelId="{561EDF17-E680-4309-870D-E425BADC65E9}" type="parTrans" cxnId="{98FE8FF0-0A9F-48C6-95AA-ACD7ADB41FAA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93CA20A1-461C-4536-B58E-28888D030D57}" type="sibTrans" cxnId="{98FE8FF0-0A9F-48C6-95AA-ACD7ADB41FAA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C1D3DB9E-6AFE-418B-873E-7036A53D9AD1}">
      <dgm:prSet phldrT="[Text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Involvement of key stakeholders </a:t>
          </a:r>
        </a:p>
      </dgm:t>
    </dgm:pt>
    <dgm:pt modelId="{EAAD80B4-1752-46F4-8317-576BA8B382DF}" type="parTrans" cxnId="{E01E8BB2-16F7-4B28-8927-CF1C2DD978CC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A81BA2ED-6901-4686-82A4-A8CE730C2FE5}" type="sibTrans" cxnId="{E01E8BB2-16F7-4B28-8927-CF1C2DD978CC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B7DAB8B6-17E2-4E01-A8B6-7D75E40E83AD}">
      <dgm:prSet phldrT="[Text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Human Resources</a:t>
          </a:r>
        </a:p>
      </dgm:t>
    </dgm:pt>
    <dgm:pt modelId="{3404409B-1D7A-4A59-8FBB-6FE304558856}" type="parTrans" cxnId="{D631EBCF-DA22-44C1-AF4E-D6D59B401731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C90EF464-A3DC-4C24-A950-8DC9D52188D1}" type="sibTrans" cxnId="{D631EBCF-DA22-44C1-AF4E-D6D59B401731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A0F39E19-C5F9-4534-AD9F-A2029EDC1C26}">
      <dgm:prSet phldrT="[Text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Investment of community health workers</a:t>
          </a:r>
        </a:p>
      </dgm:t>
    </dgm:pt>
    <dgm:pt modelId="{9C032BDD-983A-41C9-9F1A-9C7597CB3EF1}" type="parTrans" cxnId="{400DDF90-1205-412D-881F-8A2EF5D9C213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FD354763-8B6F-4755-906D-FEFB23C42D50}" type="sibTrans" cxnId="{400DDF90-1205-412D-881F-8A2EF5D9C213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751729DB-1536-4E28-ADA9-48C2820406DB}">
      <dgm:prSet phldrT="[Text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Sustainability</a:t>
          </a:r>
        </a:p>
      </dgm:t>
    </dgm:pt>
    <dgm:pt modelId="{9187FCFC-417C-4650-94CA-050F425BBEBC}" type="parTrans" cxnId="{B4956C71-4E8F-46A9-909C-DAF3B70EC0FF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E60CF98F-08D1-4FE7-97C6-94A4705ABD19}" type="sibTrans" cxnId="{B4956C71-4E8F-46A9-909C-DAF3B70EC0FF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C8B35193-2842-4502-A8A4-1113042D487E}">
      <dgm:prSet phldrT="[Text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Integrated </a:t>
          </a:r>
          <a:r>
            <a:rPr lang="en-US" sz="1800" dirty="0" err="1">
              <a:solidFill>
                <a:schemeClr val="tx1"/>
              </a:solidFill>
            </a:rPr>
            <a:t>serosurveillance</a:t>
          </a:r>
          <a:r>
            <a:rPr lang="en-US" sz="1800" dirty="0">
              <a:solidFill>
                <a:schemeClr val="tx1"/>
              </a:solidFill>
            </a:rPr>
            <a:t> </a:t>
          </a:r>
        </a:p>
      </dgm:t>
    </dgm:pt>
    <dgm:pt modelId="{3E491602-2B5C-4533-9723-C81B1EC0A3DA}" type="parTrans" cxnId="{4DD159E9-9EB3-482C-AD09-312E0230ACDE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2F9C88DC-42A0-45F0-BF97-03258F9CA9C1}" type="sibTrans" cxnId="{4DD159E9-9EB3-482C-AD09-312E0230ACDE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A6E60987-1E46-4062-90B0-81611034E9E5}">
      <dgm:prSet phldrT="[Text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Health information systems</a:t>
          </a:r>
        </a:p>
      </dgm:t>
    </dgm:pt>
    <dgm:pt modelId="{E5DE307A-EAD4-48C6-9C67-2978260867AE}" type="parTrans" cxnId="{F8A82C09-58A1-46F8-9628-AE330BAE803F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C79DF513-7482-4F65-972F-26680FAF28E0}" type="sibTrans" cxnId="{F8A82C09-58A1-46F8-9628-AE330BAE803F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679D008B-137C-4F0D-A1ED-28EBD4F3779C}">
      <dgm:prSet phldrT="[Text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Using of existing platforms</a:t>
          </a:r>
        </a:p>
      </dgm:t>
    </dgm:pt>
    <dgm:pt modelId="{1193D0A8-79F7-4B7C-B20C-CD135FC213ED}" type="parTrans" cxnId="{1B264636-C099-43D6-BB94-5DF03CD321FE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3B524FD3-E371-40A9-92E4-BCA13B2E7296}" type="sibTrans" cxnId="{1B264636-C099-43D6-BB94-5DF03CD321FE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20896968-BD0B-443A-86AD-6BB035F032B1}" type="pres">
      <dgm:prSet presAssocID="{FE233623-C899-4653-B22E-888D8D5887A4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6E48446F-912E-4859-8ABF-5DA26C2889F8}" type="pres">
      <dgm:prSet presAssocID="{FE233623-C899-4653-B22E-888D8D5887A4}" presName="children" presStyleCnt="0"/>
      <dgm:spPr/>
    </dgm:pt>
    <dgm:pt modelId="{48A7A44F-3DCA-42E7-8AE7-AA01FC6DBC07}" type="pres">
      <dgm:prSet presAssocID="{FE233623-C899-4653-B22E-888D8D5887A4}" presName="child1group" presStyleCnt="0"/>
      <dgm:spPr/>
    </dgm:pt>
    <dgm:pt modelId="{35A37446-BB28-4DA5-887D-0A5167219D8B}" type="pres">
      <dgm:prSet presAssocID="{FE233623-C899-4653-B22E-888D8D5887A4}" presName="child1" presStyleLbl="bgAcc1" presStyleIdx="0" presStyleCnt="4"/>
      <dgm:spPr/>
    </dgm:pt>
    <dgm:pt modelId="{B439FD28-5370-4A90-B3A2-AEB717B7C3CF}" type="pres">
      <dgm:prSet presAssocID="{FE233623-C899-4653-B22E-888D8D5887A4}" presName="child1Text" presStyleLbl="bgAcc1" presStyleIdx="0" presStyleCnt="4">
        <dgm:presLayoutVars>
          <dgm:bulletEnabled val="1"/>
        </dgm:presLayoutVars>
      </dgm:prSet>
      <dgm:spPr/>
    </dgm:pt>
    <dgm:pt modelId="{D72CFBF0-FEB2-416E-9895-F7A46AA4002E}" type="pres">
      <dgm:prSet presAssocID="{FE233623-C899-4653-B22E-888D8D5887A4}" presName="child2group" presStyleCnt="0"/>
      <dgm:spPr/>
    </dgm:pt>
    <dgm:pt modelId="{F68DE000-3F61-4C76-B533-4F94511D4177}" type="pres">
      <dgm:prSet presAssocID="{FE233623-C899-4653-B22E-888D8D5887A4}" presName="child2" presStyleLbl="bgAcc1" presStyleIdx="1" presStyleCnt="4"/>
      <dgm:spPr/>
    </dgm:pt>
    <dgm:pt modelId="{FEA60992-72BB-4923-9131-348DB9A63D74}" type="pres">
      <dgm:prSet presAssocID="{FE233623-C899-4653-B22E-888D8D5887A4}" presName="child2Text" presStyleLbl="bgAcc1" presStyleIdx="1" presStyleCnt="4">
        <dgm:presLayoutVars>
          <dgm:bulletEnabled val="1"/>
        </dgm:presLayoutVars>
      </dgm:prSet>
      <dgm:spPr/>
    </dgm:pt>
    <dgm:pt modelId="{C0C17924-9242-4190-920E-A4B699238213}" type="pres">
      <dgm:prSet presAssocID="{FE233623-C899-4653-B22E-888D8D5887A4}" presName="child3group" presStyleCnt="0"/>
      <dgm:spPr/>
    </dgm:pt>
    <dgm:pt modelId="{CA031548-3C11-419C-A059-DD792A9F7206}" type="pres">
      <dgm:prSet presAssocID="{FE233623-C899-4653-B22E-888D8D5887A4}" presName="child3" presStyleLbl="bgAcc1" presStyleIdx="2" presStyleCnt="4"/>
      <dgm:spPr/>
    </dgm:pt>
    <dgm:pt modelId="{AAC37E81-9E12-4F7A-AF0E-8BB18CEDCC0C}" type="pres">
      <dgm:prSet presAssocID="{FE233623-C899-4653-B22E-888D8D5887A4}" presName="child3Text" presStyleLbl="bgAcc1" presStyleIdx="2" presStyleCnt="4">
        <dgm:presLayoutVars>
          <dgm:bulletEnabled val="1"/>
        </dgm:presLayoutVars>
      </dgm:prSet>
      <dgm:spPr/>
    </dgm:pt>
    <dgm:pt modelId="{6A5D939E-A848-453B-86F7-D872C42662C9}" type="pres">
      <dgm:prSet presAssocID="{FE233623-C899-4653-B22E-888D8D5887A4}" presName="child4group" presStyleCnt="0"/>
      <dgm:spPr/>
    </dgm:pt>
    <dgm:pt modelId="{F3172F92-7237-40D1-BBA7-1B46AB39BCFE}" type="pres">
      <dgm:prSet presAssocID="{FE233623-C899-4653-B22E-888D8D5887A4}" presName="child4" presStyleLbl="bgAcc1" presStyleIdx="3" presStyleCnt="4"/>
      <dgm:spPr/>
    </dgm:pt>
    <dgm:pt modelId="{2CCB31E0-0EC4-44A1-8BEB-F5AD032FF722}" type="pres">
      <dgm:prSet presAssocID="{FE233623-C899-4653-B22E-888D8D5887A4}" presName="child4Text" presStyleLbl="bgAcc1" presStyleIdx="3" presStyleCnt="4">
        <dgm:presLayoutVars>
          <dgm:bulletEnabled val="1"/>
        </dgm:presLayoutVars>
      </dgm:prSet>
      <dgm:spPr/>
    </dgm:pt>
    <dgm:pt modelId="{BE2FF5CF-8C14-4306-81E4-0EA735CBCB47}" type="pres">
      <dgm:prSet presAssocID="{FE233623-C899-4653-B22E-888D8D5887A4}" presName="childPlaceholder" presStyleCnt="0"/>
      <dgm:spPr/>
    </dgm:pt>
    <dgm:pt modelId="{028AEF66-1F63-4233-95A9-EA52D551CFA0}" type="pres">
      <dgm:prSet presAssocID="{FE233623-C899-4653-B22E-888D8D5887A4}" presName="circle" presStyleCnt="0"/>
      <dgm:spPr/>
    </dgm:pt>
    <dgm:pt modelId="{9A149EA2-4BD0-44A8-9BB0-612C692A9A97}" type="pres">
      <dgm:prSet presAssocID="{FE233623-C899-4653-B22E-888D8D5887A4}" presName="quadrant1" presStyleLbl="node1" presStyleIdx="0" presStyleCnt="4" custScaleX="110249" custScaleY="104403">
        <dgm:presLayoutVars>
          <dgm:chMax val="1"/>
          <dgm:bulletEnabled val="1"/>
        </dgm:presLayoutVars>
      </dgm:prSet>
      <dgm:spPr/>
    </dgm:pt>
    <dgm:pt modelId="{F129C4C7-EF6D-4394-8293-1CDFFB85CA13}" type="pres">
      <dgm:prSet presAssocID="{FE233623-C899-4653-B22E-888D8D5887A4}" presName="quadrant2" presStyleLbl="node1" presStyleIdx="1" presStyleCnt="4" custScaleX="110249" custScaleY="104403">
        <dgm:presLayoutVars>
          <dgm:chMax val="1"/>
          <dgm:bulletEnabled val="1"/>
        </dgm:presLayoutVars>
      </dgm:prSet>
      <dgm:spPr/>
    </dgm:pt>
    <dgm:pt modelId="{12FC6DAE-E7A1-4EA7-AE60-11F1B2440BE2}" type="pres">
      <dgm:prSet presAssocID="{FE233623-C899-4653-B22E-888D8D5887A4}" presName="quadrant3" presStyleLbl="node1" presStyleIdx="2" presStyleCnt="4" custScaleX="110249" custScaleY="104403">
        <dgm:presLayoutVars>
          <dgm:chMax val="1"/>
          <dgm:bulletEnabled val="1"/>
        </dgm:presLayoutVars>
      </dgm:prSet>
      <dgm:spPr/>
    </dgm:pt>
    <dgm:pt modelId="{0823CC0F-0834-42FC-8671-FAB99F502EB8}" type="pres">
      <dgm:prSet presAssocID="{FE233623-C899-4653-B22E-888D8D5887A4}" presName="quadrant4" presStyleLbl="node1" presStyleIdx="3" presStyleCnt="4" custScaleX="110249" custScaleY="104403">
        <dgm:presLayoutVars>
          <dgm:chMax val="1"/>
          <dgm:bulletEnabled val="1"/>
        </dgm:presLayoutVars>
      </dgm:prSet>
      <dgm:spPr/>
    </dgm:pt>
    <dgm:pt modelId="{8D13198A-1B4C-4CA1-B72A-7C89EF8560B8}" type="pres">
      <dgm:prSet presAssocID="{FE233623-C899-4653-B22E-888D8D5887A4}" presName="quadrantPlaceholder" presStyleCnt="0"/>
      <dgm:spPr/>
    </dgm:pt>
    <dgm:pt modelId="{D513D201-9668-45C0-8E1D-175DEB521A92}" type="pres">
      <dgm:prSet presAssocID="{FE233623-C899-4653-B22E-888D8D5887A4}" presName="center1" presStyleLbl="fgShp" presStyleIdx="0" presStyleCnt="2"/>
      <dgm:spPr/>
    </dgm:pt>
    <dgm:pt modelId="{09226FA4-06E9-48A4-96A2-3929A5AAFF69}" type="pres">
      <dgm:prSet presAssocID="{FE233623-C899-4653-B22E-888D8D5887A4}" presName="center2" presStyleLbl="fgShp" presStyleIdx="1" presStyleCnt="2"/>
      <dgm:spPr/>
    </dgm:pt>
  </dgm:ptLst>
  <dgm:cxnLst>
    <dgm:cxn modelId="{F8A82C09-58A1-46F8-9628-AE330BAE803F}" srcId="{FE233623-C899-4653-B22E-888D8D5887A4}" destId="{A6E60987-1E46-4062-90B0-81611034E9E5}" srcOrd="3" destOrd="0" parTransId="{E5DE307A-EAD4-48C6-9C67-2978260867AE}" sibTransId="{C79DF513-7482-4F65-972F-26680FAF28E0}"/>
    <dgm:cxn modelId="{A61BA909-652F-4D1D-9362-0D28D913BAEE}" type="presOf" srcId="{FE233623-C899-4653-B22E-888D8D5887A4}" destId="{20896968-BD0B-443A-86AD-6BB035F032B1}" srcOrd="0" destOrd="0" presId="urn:microsoft.com/office/officeart/2005/8/layout/cycle4"/>
    <dgm:cxn modelId="{CF89AE34-4F9B-4C29-BAC2-6C9708605C65}" type="presOf" srcId="{C1D3DB9E-6AFE-418B-873E-7036A53D9AD1}" destId="{35A37446-BB28-4DA5-887D-0A5167219D8B}" srcOrd="0" destOrd="0" presId="urn:microsoft.com/office/officeart/2005/8/layout/cycle4"/>
    <dgm:cxn modelId="{1B264636-C099-43D6-BB94-5DF03CD321FE}" srcId="{A6E60987-1E46-4062-90B0-81611034E9E5}" destId="{679D008B-137C-4F0D-A1ED-28EBD4F3779C}" srcOrd="0" destOrd="0" parTransId="{1193D0A8-79F7-4B7C-B20C-CD135FC213ED}" sibTransId="{3B524FD3-E371-40A9-92E4-BCA13B2E7296}"/>
    <dgm:cxn modelId="{09BBFB44-8983-4F82-8889-D59B6F689AAF}" type="presOf" srcId="{A6E60987-1E46-4062-90B0-81611034E9E5}" destId="{0823CC0F-0834-42FC-8671-FAB99F502EB8}" srcOrd="0" destOrd="0" presId="urn:microsoft.com/office/officeart/2005/8/layout/cycle4"/>
    <dgm:cxn modelId="{C84DCB48-7D2B-484A-9165-8E935F8A54E7}" type="presOf" srcId="{751729DB-1536-4E28-ADA9-48C2820406DB}" destId="{12FC6DAE-E7A1-4EA7-AE60-11F1B2440BE2}" srcOrd="0" destOrd="0" presId="urn:microsoft.com/office/officeart/2005/8/layout/cycle4"/>
    <dgm:cxn modelId="{37349A4B-636A-495B-8B8A-7C2019E4D14A}" type="presOf" srcId="{679D008B-137C-4F0D-A1ED-28EBD4F3779C}" destId="{2CCB31E0-0EC4-44A1-8BEB-F5AD032FF722}" srcOrd="1" destOrd="0" presId="urn:microsoft.com/office/officeart/2005/8/layout/cycle4"/>
    <dgm:cxn modelId="{B4956C71-4E8F-46A9-909C-DAF3B70EC0FF}" srcId="{FE233623-C899-4653-B22E-888D8D5887A4}" destId="{751729DB-1536-4E28-ADA9-48C2820406DB}" srcOrd="2" destOrd="0" parTransId="{9187FCFC-417C-4650-94CA-050F425BBEBC}" sibTransId="{E60CF98F-08D1-4FE7-97C6-94A4705ABD19}"/>
    <dgm:cxn modelId="{114BF97F-06A0-4728-9123-01B12E5788E5}" type="presOf" srcId="{C8B35193-2842-4502-A8A4-1113042D487E}" destId="{AAC37E81-9E12-4F7A-AF0E-8BB18CEDCC0C}" srcOrd="1" destOrd="0" presId="urn:microsoft.com/office/officeart/2005/8/layout/cycle4"/>
    <dgm:cxn modelId="{9BFE0386-DC61-4844-AAFE-DA3FCB75F0E0}" type="presOf" srcId="{679D008B-137C-4F0D-A1ED-28EBD4F3779C}" destId="{F3172F92-7237-40D1-BBA7-1B46AB39BCFE}" srcOrd="0" destOrd="0" presId="urn:microsoft.com/office/officeart/2005/8/layout/cycle4"/>
    <dgm:cxn modelId="{400DDF90-1205-412D-881F-8A2EF5D9C213}" srcId="{B7DAB8B6-17E2-4E01-A8B6-7D75E40E83AD}" destId="{A0F39E19-C5F9-4534-AD9F-A2029EDC1C26}" srcOrd="0" destOrd="0" parTransId="{9C032BDD-983A-41C9-9F1A-9C7597CB3EF1}" sibTransId="{FD354763-8B6F-4755-906D-FEFB23C42D50}"/>
    <dgm:cxn modelId="{C9ACF79B-A084-4494-8C78-391EF90B830E}" type="presOf" srcId="{A0F39E19-C5F9-4534-AD9F-A2029EDC1C26}" destId="{F68DE000-3F61-4C76-B533-4F94511D4177}" srcOrd="0" destOrd="0" presId="urn:microsoft.com/office/officeart/2005/8/layout/cycle4"/>
    <dgm:cxn modelId="{3ED95CA3-1527-4F90-BE20-B4E396E0478E}" type="presOf" srcId="{A0F39E19-C5F9-4534-AD9F-A2029EDC1C26}" destId="{FEA60992-72BB-4923-9131-348DB9A63D74}" srcOrd="1" destOrd="0" presId="urn:microsoft.com/office/officeart/2005/8/layout/cycle4"/>
    <dgm:cxn modelId="{D0D8E7AC-81D3-48DE-BD37-43FB7E6135F1}" type="presOf" srcId="{953549A6-3B66-4D6E-AA69-4500688302B0}" destId="{9A149EA2-4BD0-44A8-9BB0-612C692A9A97}" srcOrd="0" destOrd="0" presId="urn:microsoft.com/office/officeart/2005/8/layout/cycle4"/>
    <dgm:cxn modelId="{7579D8AE-76A0-411A-8920-C08670D97A61}" type="presOf" srcId="{C8B35193-2842-4502-A8A4-1113042D487E}" destId="{CA031548-3C11-419C-A059-DD792A9F7206}" srcOrd="0" destOrd="0" presId="urn:microsoft.com/office/officeart/2005/8/layout/cycle4"/>
    <dgm:cxn modelId="{E01E8BB2-16F7-4B28-8927-CF1C2DD978CC}" srcId="{953549A6-3B66-4D6E-AA69-4500688302B0}" destId="{C1D3DB9E-6AFE-418B-873E-7036A53D9AD1}" srcOrd="0" destOrd="0" parTransId="{EAAD80B4-1752-46F4-8317-576BA8B382DF}" sibTransId="{A81BA2ED-6901-4686-82A4-A8CE730C2FE5}"/>
    <dgm:cxn modelId="{AE1C3CBA-FF60-49D0-AEAC-82123F37B1F6}" type="presOf" srcId="{B7DAB8B6-17E2-4E01-A8B6-7D75E40E83AD}" destId="{F129C4C7-EF6D-4394-8293-1CDFFB85CA13}" srcOrd="0" destOrd="0" presId="urn:microsoft.com/office/officeart/2005/8/layout/cycle4"/>
    <dgm:cxn modelId="{D631EBCF-DA22-44C1-AF4E-D6D59B401731}" srcId="{FE233623-C899-4653-B22E-888D8D5887A4}" destId="{B7DAB8B6-17E2-4E01-A8B6-7D75E40E83AD}" srcOrd="1" destOrd="0" parTransId="{3404409B-1D7A-4A59-8FBB-6FE304558856}" sibTransId="{C90EF464-A3DC-4C24-A950-8DC9D52188D1}"/>
    <dgm:cxn modelId="{2D21A0D3-0318-4C1F-99CD-B67E6BD66845}" type="presOf" srcId="{C1D3DB9E-6AFE-418B-873E-7036A53D9AD1}" destId="{B439FD28-5370-4A90-B3A2-AEB717B7C3CF}" srcOrd="1" destOrd="0" presId="urn:microsoft.com/office/officeart/2005/8/layout/cycle4"/>
    <dgm:cxn modelId="{4DD159E9-9EB3-482C-AD09-312E0230ACDE}" srcId="{751729DB-1536-4E28-ADA9-48C2820406DB}" destId="{C8B35193-2842-4502-A8A4-1113042D487E}" srcOrd="0" destOrd="0" parTransId="{3E491602-2B5C-4533-9723-C81B1EC0A3DA}" sibTransId="{2F9C88DC-42A0-45F0-BF97-03258F9CA9C1}"/>
    <dgm:cxn modelId="{98FE8FF0-0A9F-48C6-95AA-ACD7ADB41FAA}" srcId="{FE233623-C899-4653-B22E-888D8D5887A4}" destId="{953549A6-3B66-4D6E-AA69-4500688302B0}" srcOrd="0" destOrd="0" parTransId="{561EDF17-E680-4309-870D-E425BADC65E9}" sibTransId="{93CA20A1-461C-4536-B58E-28888D030D57}"/>
    <dgm:cxn modelId="{58785CB9-11C0-4D8E-868F-D5D6F558C0F6}" type="presParOf" srcId="{20896968-BD0B-443A-86AD-6BB035F032B1}" destId="{6E48446F-912E-4859-8ABF-5DA26C2889F8}" srcOrd="0" destOrd="0" presId="urn:microsoft.com/office/officeart/2005/8/layout/cycle4"/>
    <dgm:cxn modelId="{6FA1822C-5615-4551-BD97-C88621370EE3}" type="presParOf" srcId="{6E48446F-912E-4859-8ABF-5DA26C2889F8}" destId="{48A7A44F-3DCA-42E7-8AE7-AA01FC6DBC07}" srcOrd="0" destOrd="0" presId="urn:microsoft.com/office/officeart/2005/8/layout/cycle4"/>
    <dgm:cxn modelId="{14757A94-45D1-428B-B3B6-EDD41670FDAE}" type="presParOf" srcId="{48A7A44F-3DCA-42E7-8AE7-AA01FC6DBC07}" destId="{35A37446-BB28-4DA5-887D-0A5167219D8B}" srcOrd="0" destOrd="0" presId="urn:microsoft.com/office/officeart/2005/8/layout/cycle4"/>
    <dgm:cxn modelId="{F6710C30-C85E-4186-B56D-4C929884D2F3}" type="presParOf" srcId="{48A7A44F-3DCA-42E7-8AE7-AA01FC6DBC07}" destId="{B439FD28-5370-4A90-B3A2-AEB717B7C3CF}" srcOrd="1" destOrd="0" presId="urn:microsoft.com/office/officeart/2005/8/layout/cycle4"/>
    <dgm:cxn modelId="{67688EEC-D652-43C9-9A64-5C2C4A2308CA}" type="presParOf" srcId="{6E48446F-912E-4859-8ABF-5DA26C2889F8}" destId="{D72CFBF0-FEB2-416E-9895-F7A46AA4002E}" srcOrd="1" destOrd="0" presId="urn:microsoft.com/office/officeart/2005/8/layout/cycle4"/>
    <dgm:cxn modelId="{13421F83-5F61-4960-9EF9-2C74E3A22E28}" type="presParOf" srcId="{D72CFBF0-FEB2-416E-9895-F7A46AA4002E}" destId="{F68DE000-3F61-4C76-B533-4F94511D4177}" srcOrd="0" destOrd="0" presId="urn:microsoft.com/office/officeart/2005/8/layout/cycle4"/>
    <dgm:cxn modelId="{B55EE6A0-49C7-40AB-9BCF-B0E6BBED26A2}" type="presParOf" srcId="{D72CFBF0-FEB2-416E-9895-F7A46AA4002E}" destId="{FEA60992-72BB-4923-9131-348DB9A63D74}" srcOrd="1" destOrd="0" presId="urn:microsoft.com/office/officeart/2005/8/layout/cycle4"/>
    <dgm:cxn modelId="{1E557717-DE2A-422B-9872-396AA63B643A}" type="presParOf" srcId="{6E48446F-912E-4859-8ABF-5DA26C2889F8}" destId="{C0C17924-9242-4190-920E-A4B699238213}" srcOrd="2" destOrd="0" presId="urn:microsoft.com/office/officeart/2005/8/layout/cycle4"/>
    <dgm:cxn modelId="{B857BF74-CA01-4DBE-A7A7-C964CB65977A}" type="presParOf" srcId="{C0C17924-9242-4190-920E-A4B699238213}" destId="{CA031548-3C11-419C-A059-DD792A9F7206}" srcOrd="0" destOrd="0" presId="urn:microsoft.com/office/officeart/2005/8/layout/cycle4"/>
    <dgm:cxn modelId="{010CBDB2-52E0-44AD-92EB-EBD00173C17B}" type="presParOf" srcId="{C0C17924-9242-4190-920E-A4B699238213}" destId="{AAC37E81-9E12-4F7A-AF0E-8BB18CEDCC0C}" srcOrd="1" destOrd="0" presId="urn:microsoft.com/office/officeart/2005/8/layout/cycle4"/>
    <dgm:cxn modelId="{083095E6-37AC-4A58-93E1-21B55855E84D}" type="presParOf" srcId="{6E48446F-912E-4859-8ABF-5DA26C2889F8}" destId="{6A5D939E-A848-453B-86F7-D872C42662C9}" srcOrd="3" destOrd="0" presId="urn:microsoft.com/office/officeart/2005/8/layout/cycle4"/>
    <dgm:cxn modelId="{143A761E-1CB3-4380-85E7-93BF2F315EDE}" type="presParOf" srcId="{6A5D939E-A848-453B-86F7-D872C42662C9}" destId="{F3172F92-7237-40D1-BBA7-1B46AB39BCFE}" srcOrd="0" destOrd="0" presId="urn:microsoft.com/office/officeart/2005/8/layout/cycle4"/>
    <dgm:cxn modelId="{6D2AE914-F0FD-4D20-98E5-88FF5BCDB26F}" type="presParOf" srcId="{6A5D939E-A848-453B-86F7-D872C42662C9}" destId="{2CCB31E0-0EC4-44A1-8BEB-F5AD032FF722}" srcOrd="1" destOrd="0" presId="urn:microsoft.com/office/officeart/2005/8/layout/cycle4"/>
    <dgm:cxn modelId="{AD296501-D755-4EF5-9ED9-BC9BF1B90E24}" type="presParOf" srcId="{6E48446F-912E-4859-8ABF-5DA26C2889F8}" destId="{BE2FF5CF-8C14-4306-81E4-0EA735CBCB47}" srcOrd="4" destOrd="0" presId="urn:microsoft.com/office/officeart/2005/8/layout/cycle4"/>
    <dgm:cxn modelId="{BD5050F3-CD5F-419D-A62D-21FFD5271ADB}" type="presParOf" srcId="{20896968-BD0B-443A-86AD-6BB035F032B1}" destId="{028AEF66-1F63-4233-95A9-EA52D551CFA0}" srcOrd="1" destOrd="0" presId="urn:microsoft.com/office/officeart/2005/8/layout/cycle4"/>
    <dgm:cxn modelId="{AA19D40E-E5A7-4985-8C0F-A27EE25CB9A1}" type="presParOf" srcId="{028AEF66-1F63-4233-95A9-EA52D551CFA0}" destId="{9A149EA2-4BD0-44A8-9BB0-612C692A9A97}" srcOrd="0" destOrd="0" presId="urn:microsoft.com/office/officeart/2005/8/layout/cycle4"/>
    <dgm:cxn modelId="{F456199F-1295-44D9-865A-67AD3B9CEA53}" type="presParOf" srcId="{028AEF66-1F63-4233-95A9-EA52D551CFA0}" destId="{F129C4C7-EF6D-4394-8293-1CDFFB85CA13}" srcOrd="1" destOrd="0" presId="urn:microsoft.com/office/officeart/2005/8/layout/cycle4"/>
    <dgm:cxn modelId="{918E29FE-3986-4C49-8A0E-995F8231F1A5}" type="presParOf" srcId="{028AEF66-1F63-4233-95A9-EA52D551CFA0}" destId="{12FC6DAE-E7A1-4EA7-AE60-11F1B2440BE2}" srcOrd="2" destOrd="0" presId="urn:microsoft.com/office/officeart/2005/8/layout/cycle4"/>
    <dgm:cxn modelId="{F382721F-F517-4B90-A3B3-34023960B9AC}" type="presParOf" srcId="{028AEF66-1F63-4233-95A9-EA52D551CFA0}" destId="{0823CC0F-0834-42FC-8671-FAB99F502EB8}" srcOrd="3" destOrd="0" presId="urn:microsoft.com/office/officeart/2005/8/layout/cycle4"/>
    <dgm:cxn modelId="{B4C7F7CD-E540-4B7E-8828-464E3E17A4E6}" type="presParOf" srcId="{028AEF66-1F63-4233-95A9-EA52D551CFA0}" destId="{8D13198A-1B4C-4CA1-B72A-7C89EF8560B8}" srcOrd="4" destOrd="0" presId="urn:microsoft.com/office/officeart/2005/8/layout/cycle4"/>
    <dgm:cxn modelId="{3F88F19E-A8AA-4D33-ACC1-FA58E66E03C2}" type="presParOf" srcId="{20896968-BD0B-443A-86AD-6BB035F032B1}" destId="{D513D201-9668-45C0-8E1D-175DEB521A92}" srcOrd="2" destOrd="0" presId="urn:microsoft.com/office/officeart/2005/8/layout/cycle4"/>
    <dgm:cxn modelId="{7488E8EE-999C-40C7-A32C-55C997031D73}" type="presParOf" srcId="{20896968-BD0B-443A-86AD-6BB035F032B1}" destId="{09226FA4-06E9-48A4-96A2-3929A5AAFF69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68B00-5B88-4FE9-AC29-704C2E892F46}">
      <dsp:nvSpPr>
        <dsp:cNvPr id="0" name=""/>
        <dsp:cNvSpPr/>
      </dsp:nvSpPr>
      <dsp:spPr>
        <a:xfrm>
          <a:off x="0" y="685799"/>
          <a:ext cx="11062906" cy="914400"/>
        </a:xfrm>
        <a:prstGeom prst="notched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2ADDD4-7606-430E-8D4A-3CD6C6D2647B}">
      <dsp:nvSpPr>
        <dsp:cNvPr id="0" name=""/>
        <dsp:cNvSpPr/>
      </dsp:nvSpPr>
      <dsp:spPr>
        <a:xfrm>
          <a:off x="44378" y="25840"/>
          <a:ext cx="1508896" cy="811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Census 1997</a:t>
          </a:r>
        </a:p>
      </dsp:txBody>
      <dsp:txXfrm>
        <a:off x="44378" y="25840"/>
        <a:ext cx="1508896" cy="811036"/>
      </dsp:txXfrm>
    </dsp:sp>
    <dsp:sp modelId="{59524CF5-4CF2-4354-AFD1-268205B75B9A}">
      <dsp:nvSpPr>
        <dsp:cNvPr id="0" name=""/>
        <dsp:cNvSpPr/>
      </dsp:nvSpPr>
      <dsp:spPr>
        <a:xfrm>
          <a:off x="684526" y="1002859"/>
          <a:ext cx="228600" cy="2286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F5E9ABA-0972-4BD2-85F7-4144ECFDE177}">
      <dsp:nvSpPr>
        <dsp:cNvPr id="0" name=""/>
        <dsp:cNvSpPr/>
      </dsp:nvSpPr>
      <dsp:spPr>
        <a:xfrm>
          <a:off x="1674527" y="1371599"/>
          <a:ext cx="1592183" cy="91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>
                  <a:lumMod val="50000"/>
                </a:schemeClr>
              </a:solidFill>
            </a:rPr>
            <a:t>DHS 2003</a:t>
          </a:r>
        </a:p>
      </dsp:txBody>
      <dsp:txXfrm>
        <a:off x="1674527" y="1371599"/>
        <a:ext cx="1592183" cy="914400"/>
      </dsp:txXfrm>
    </dsp:sp>
    <dsp:sp modelId="{C61376C8-0BD6-4AEA-B2B9-393170D5506B}">
      <dsp:nvSpPr>
        <dsp:cNvPr id="0" name=""/>
        <dsp:cNvSpPr/>
      </dsp:nvSpPr>
      <dsp:spPr>
        <a:xfrm>
          <a:off x="2356318" y="1028700"/>
          <a:ext cx="228600" cy="2286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DCFA530-C7C2-4686-BC00-73473EC576ED}">
      <dsp:nvSpPr>
        <dsp:cNvPr id="0" name=""/>
        <dsp:cNvSpPr/>
      </dsp:nvSpPr>
      <dsp:spPr>
        <a:xfrm>
          <a:off x="3346319" y="0"/>
          <a:ext cx="1592183" cy="91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Census 2007</a:t>
          </a:r>
        </a:p>
      </dsp:txBody>
      <dsp:txXfrm>
        <a:off x="3346319" y="0"/>
        <a:ext cx="1592183" cy="914400"/>
      </dsp:txXfrm>
    </dsp:sp>
    <dsp:sp modelId="{DCE80D6B-24A2-4E65-B391-438BF641192E}">
      <dsp:nvSpPr>
        <dsp:cNvPr id="0" name=""/>
        <dsp:cNvSpPr/>
      </dsp:nvSpPr>
      <dsp:spPr>
        <a:xfrm>
          <a:off x="4028111" y="1028700"/>
          <a:ext cx="228600" cy="2286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30649F5-7475-4A69-A61B-C0E52D4D3C2F}">
      <dsp:nvSpPr>
        <dsp:cNvPr id="0" name=""/>
        <dsp:cNvSpPr/>
      </dsp:nvSpPr>
      <dsp:spPr>
        <a:xfrm>
          <a:off x="5018112" y="1371599"/>
          <a:ext cx="1592183" cy="91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>
                  <a:lumMod val="50000"/>
                </a:schemeClr>
              </a:solidFill>
            </a:rPr>
            <a:t>DHS 2011</a:t>
          </a:r>
        </a:p>
      </dsp:txBody>
      <dsp:txXfrm>
        <a:off x="5018112" y="1371599"/>
        <a:ext cx="1592183" cy="914400"/>
      </dsp:txXfrm>
    </dsp:sp>
    <dsp:sp modelId="{90F5656F-9AE5-49E9-B76F-853D7B11F74F}">
      <dsp:nvSpPr>
        <dsp:cNvPr id="0" name=""/>
        <dsp:cNvSpPr/>
      </dsp:nvSpPr>
      <dsp:spPr>
        <a:xfrm>
          <a:off x="5699903" y="1028700"/>
          <a:ext cx="228600" cy="2286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542A5D8-8F9B-468E-B8BD-61432A0D4976}">
      <dsp:nvSpPr>
        <dsp:cNvPr id="0" name=""/>
        <dsp:cNvSpPr/>
      </dsp:nvSpPr>
      <dsp:spPr>
        <a:xfrm>
          <a:off x="6689904" y="0"/>
          <a:ext cx="1592183" cy="91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Census 2017</a:t>
          </a:r>
        </a:p>
      </dsp:txBody>
      <dsp:txXfrm>
        <a:off x="6689904" y="0"/>
        <a:ext cx="1592183" cy="914400"/>
      </dsp:txXfrm>
    </dsp:sp>
    <dsp:sp modelId="{252DEF5F-1962-45A9-BF3B-065CA1DDFAA2}">
      <dsp:nvSpPr>
        <dsp:cNvPr id="0" name=""/>
        <dsp:cNvSpPr/>
      </dsp:nvSpPr>
      <dsp:spPr>
        <a:xfrm>
          <a:off x="7371696" y="1028700"/>
          <a:ext cx="228600" cy="2286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A00E09E-8DD7-4E8B-999F-0DF4ED9BA111}">
      <dsp:nvSpPr>
        <dsp:cNvPr id="0" name=""/>
        <dsp:cNvSpPr/>
      </dsp:nvSpPr>
      <dsp:spPr>
        <a:xfrm>
          <a:off x="8361697" y="1371599"/>
          <a:ext cx="1592183" cy="91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>
                  <a:lumMod val="50000"/>
                </a:schemeClr>
              </a:solidFill>
            </a:rPr>
            <a:t>DHS 2022</a:t>
          </a:r>
        </a:p>
      </dsp:txBody>
      <dsp:txXfrm>
        <a:off x="8361697" y="1371599"/>
        <a:ext cx="1592183" cy="914400"/>
      </dsp:txXfrm>
    </dsp:sp>
    <dsp:sp modelId="{80D8C364-3194-4061-BCF6-626543F474A6}">
      <dsp:nvSpPr>
        <dsp:cNvPr id="0" name=""/>
        <dsp:cNvSpPr/>
      </dsp:nvSpPr>
      <dsp:spPr>
        <a:xfrm>
          <a:off x="9043489" y="1061949"/>
          <a:ext cx="228600" cy="2286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D3492A-08EF-4A86-9F09-3B2074D11734}">
      <dsp:nvSpPr>
        <dsp:cNvPr id="0" name=""/>
        <dsp:cNvSpPr/>
      </dsp:nvSpPr>
      <dsp:spPr>
        <a:xfrm>
          <a:off x="0" y="0"/>
          <a:ext cx="2950328" cy="217024"/>
        </a:xfrm>
        <a:prstGeom prst="chevron">
          <a:avLst/>
        </a:prstGeom>
        <a:solidFill>
          <a:srgbClr val="A7928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  <a:latin typeface="Candara" panose="020E0502030303020204" pitchFamily="34" charset="0"/>
            </a:rPr>
            <a:t>Decided whether to seek care</a:t>
          </a:r>
        </a:p>
      </dsp:txBody>
      <dsp:txXfrm>
        <a:off x="108512" y="0"/>
        <a:ext cx="2733304" cy="217024"/>
      </dsp:txXfrm>
    </dsp:sp>
    <dsp:sp modelId="{265673C4-847D-4B79-B507-ADFB9E9FC62C}">
      <dsp:nvSpPr>
        <dsp:cNvPr id="0" name=""/>
        <dsp:cNvSpPr/>
      </dsp:nvSpPr>
      <dsp:spPr>
        <a:xfrm>
          <a:off x="2817329" y="0"/>
          <a:ext cx="3068560" cy="217024"/>
        </a:xfrm>
        <a:prstGeom prst="chevron">
          <a:avLst/>
        </a:prstGeom>
        <a:solidFill>
          <a:srgbClr val="FBEAD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Candara" panose="020E0502030303020204" pitchFamily="34" charset="0"/>
            </a:rPr>
            <a:t>Care chosen  </a:t>
          </a:r>
        </a:p>
      </dsp:txBody>
      <dsp:txXfrm>
        <a:off x="2925841" y="0"/>
        <a:ext cx="2851536" cy="217024"/>
      </dsp:txXfrm>
    </dsp:sp>
    <dsp:sp modelId="{220618C6-840E-4F5F-B5AC-4CE4FBF20880}">
      <dsp:nvSpPr>
        <dsp:cNvPr id="0" name=""/>
        <dsp:cNvSpPr/>
      </dsp:nvSpPr>
      <dsp:spPr>
        <a:xfrm>
          <a:off x="5190992" y="0"/>
          <a:ext cx="3068560" cy="217024"/>
        </a:xfrm>
        <a:prstGeom prst="chevron">
          <a:avLst/>
        </a:prstGeom>
        <a:solidFill>
          <a:srgbClr val="A7928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ndara" panose="020E0502030303020204" pitchFamily="34" charset="0"/>
            </a:rPr>
            <a:t>Outcomes of formal care (n=97)</a:t>
          </a:r>
        </a:p>
      </dsp:txBody>
      <dsp:txXfrm>
        <a:off x="5299504" y="0"/>
        <a:ext cx="2851536" cy="2170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031548-3C11-419C-A059-DD792A9F7206}">
      <dsp:nvSpPr>
        <dsp:cNvPr id="0" name=""/>
        <dsp:cNvSpPr/>
      </dsp:nvSpPr>
      <dsp:spPr>
        <a:xfrm>
          <a:off x="6177033" y="3508683"/>
          <a:ext cx="2548955" cy="1651144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Integrated </a:t>
          </a:r>
          <a:r>
            <a:rPr lang="en-US" sz="1800" kern="1200" dirty="0" err="1">
              <a:solidFill>
                <a:schemeClr val="tx1"/>
              </a:solidFill>
            </a:rPr>
            <a:t>serosurveillance</a:t>
          </a:r>
          <a:r>
            <a:rPr lang="en-US" sz="1800" kern="1200" dirty="0">
              <a:solidFill>
                <a:schemeClr val="tx1"/>
              </a:solidFill>
            </a:rPr>
            <a:t> </a:t>
          </a:r>
        </a:p>
      </dsp:txBody>
      <dsp:txXfrm>
        <a:off x="6977989" y="3957739"/>
        <a:ext cx="1711728" cy="1165818"/>
      </dsp:txXfrm>
    </dsp:sp>
    <dsp:sp modelId="{F3172F92-7237-40D1-BBA7-1B46AB39BCFE}">
      <dsp:nvSpPr>
        <dsp:cNvPr id="0" name=""/>
        <dsp:cNvSpPr/>
      </dsp:nvSpPr>
      <dsp:spPr>
        <a:xfrm>
          <a:off x="2018211" y="3508683"/>
          <a:ext cx="2548955" cy="1651144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Using of existing platforms</a:t>
          </a:r>
        </a:p>
      </dsp:txBody>
      <dsp:txXfrm>
        <a:off x="2054481" y="3957739"/>
        <a:ext cx="1711728" cy="1165818"/>
      </dsp:txXfrm>
    </dsp:sp>
    <dsp:sp modelId="{F68DE000-3F61-4C76-B533-4F94511D4177}">
      <dsp:nvSpPr>
        <dsp:cNvPr id="0" name=""/>
        <dsp:cNvSpPr/>
      </dsp:nvSpPr>
      <dsp:spPr>
        <a:xfrm>
          <a:off x="6177033" y="0"/>
          <a:ext cx="2548955" cy="1651144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Investment of community health workers</a:t>
          </a:r>
        </a:p>
      </dsp:txBody>
      <dsp:txXfrm>
        <a:off x="6977989" y="36270"/>
        <a:ext cx="1711728" cy="1165818"/>
      </dsp:txXfrm>
    </dsp:sp>
    <dsp:sp modelId="{35A37446-BB28-4DA5-887D-0A5167219D8B}">
      <dsp:nvSpPr>
        <dsp:cNvPr id="0" name=""/>
        <dsp:cNvSpPr/>
      </dsp:nvSpPr>
      <dsp:spPr>
        <a:xfrm>
          <a:off x="2018211" y="0"/>
          <a:ext cx="2548955" cy="1651144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Involvement of key stakeholders </a:t>
          </a:r>
        </a:p>
      </dsp:txBody>
      <dsp:txXfrm>
        <a:off x="2054481" y="36270"/>
        <a:ext cx="1711728" cy="1165818"/>
      </dsp:txXfrm>
    </dsp:sp>
    <dsp:sp modelId="{9A149EA2-4BD0-44A8-9BB0-612C692A9A97}">
      <dsp:nvSpPr>
        <dsp:cNvPr id="0" name=""/>
        <dsp:cNvSpPr/>
      </dsp:nvSpPr>
      <dsp:spPr>
        <a:xfrm>
          <a:off x="2971804" y="244924"/>
          <a:ext cx="2463189" cy="2332577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Collaboration</a:t>
          </a:r>
        </a:p>
      </dsp:txBody>
      <dsp:txXfrm>
        <a:off x="3693255" y="928120"/>
        <a:ext cx="1741738" cy="1649381"/>
      </dsp:txXfrm>
    </dsp:sp>
    <dsp:sp modelId="{F129C4C7-EF6D-4394-8293-1CDFFB85CA13}">
      <dsp:nvSpPr>
        <dsp:cNvPr id="0" name=""/>
        <dsp:cNvSpPr/>
      </dsp:nvSpPr>
      <dsp:spPr>
        <a:xfrm rot="5400000">
          <a:off x="5374512" y="179618"/>
          <a:ext cx="2332577" cy="2463189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Human Resources</a:t>
          </a:r>
        </a:p>
      </dsp:txBody>
      <dsp:txXfrm rot="-5400000">
        <a:off x="5309207" y="928120"/>
        <a:ext cx="1741738" cy="1649381"/>
      </dsp:txXfrm>
    </dsp:sp>
    <dsp:sp modelId="{12FC6DAE-E7A1-4EA7-AE60-11F1B2440BE2}">
      <dsp:nvSpPr>
        <dsp:cNvPr id="0" name=""/>
        <dsp:cNvSpPr/>
      </dsp:nvSpPr>
      <dsp:spPr>
        <a:xfrm rot="10800000">
          <a:off x="5309206" y="2582326"/>
          <a:ext cx="2463189" cy="2332577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Sustainability</a:t>
          </a:r>
        </a:p>
      </dsp:txBody>
      <dsp:txXfrm rot="10800000">
        <a:off x="5309206" y="2582326"/>
        <a:ext cx="1741738" cy="1649381"/>
      </dsp:txXfrm>
    </dsp:sp>
    <dsp:sp modelId="{0823CC0F-0834-42FC-8671-FAB99F502EB8}">
      <dsp:nvSpPr>
        <dsp:cNvPr id="0" name=""/>
        <dsp:cNvSpPr/>
      </dsp:nvSpPr>
      <dsp:spPr>
        <a:xfrm rot="16200000">
          <a:off x="3037110" y="2517020"/>
          <a:ext cx="2332577" cy="2463189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Health information systems</a:t>
          </a:r>
        </a:p>
      </dsp:txBody>
      <dsp:txXfrm rot="5400000">
        <a:off x="3693256" y="2582326"/>
        <a:ext cx="1741738" cy="1649381"/>
      </dsp:txXfrm>
    </dsp:sp>
    <dsp:sp modelId="{D513D201-9668-45C0-8E1D-175DEB521A92}">
      <dsp:nvSpPr>
        <dsp:cNvPr id="0" name=""/>
        <dsp:cNvSpPr/>
      </dsp:nvSpPr>
      <dsp:spPr>
        <a:xfrm>
          <a:off x="4986402" y="2115529"/>
          <a:ext cx="771394" cy="670777"/>
        </a:xfrm>
        <a:prstGeom prst="circular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226FA4-06E9-48A4-96A2-3929A5AAFF69}">
      <dsp:nvSpPr>
        <dsp:cNvPr id="0" name=""/>
        <dsp:cNvSpPr/>
      </dsp:nvSpPr>
      <dsp:spPr>
        <a:xfrm rot="10800000">
          <a:off x="4986402" y="2373520"/>
          <a:ext cx="771394" cy="670777"/>
        </a:xfrm>
        <a:prstGeom prst="circular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0.2967</cdr:x>
      <cdr:y>0.03092</cdr:y>
    </cdr:from>
    <cdr:to>
      <cdr:x>0.9361</cdr:x>
      <cdr:y>0.10217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01115" y="148376"/>
          <a:ext cx="2803974" cy="3419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0.38386</cdr:x>
      <cdr:y>0.47285</cdr:y>
    </cdr:from>
    <cdr:to>
      <cdr:x>0.65637</cdr:x>
      <cdr:y>0.72903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E293F66-59BB-40B7-88B0-40A7907E7246}"/>
            </a:ext>
          </a:extLst>
        </cdr:cNvPr>
        <cdr:cNvSpPr txBox="1"/>
      </cdr:nvSpPr>
      <cdr:spPr>
        <a:xfrm xmlns:a="http://schemas.openxmlformats.org/drawingml/2006/main">
          <a:off x="1202985" y="795326"/>
          <a:ext cx="854019" cy="43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>
              <a:solidFill>
                <a:schemeClr val="tx1">
                  <a:lumMod val="75000"/>
                </a:schemeClr>
              </a:solidFill>
              <a:latin typeface="Candara" panose="020E0502030303020204" pitchFamily="34" charset="0"/>
            </a:rPr>
            <a:t>Sought care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DD046-98D7-427A-8F37-81426A0EF704}" type="datetimeFigureOut">
              <a:rPr lang="pt-PT" smtClean="0"/>
              <a:t>28/11/2022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1BFAD-D527-4D44-A264-3B85A7A7FCB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66588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1BFAD-D527-4D44-A264-3B85A7A7FCB1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01994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c6fa3c89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c6fa3c898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8256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1BFAD-D527-4D44-A264-3B85A7A7FCB1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10713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large and representative the COMSA platform compare to other surveys (last national survey, IMASIDA 2015)</a:t>
            </a:r>
          </a:p>
          <a:p>
            <a:r>
              <a:rPr lang="en-US" dirty="0"/>
              <a:t>Just read 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66B92F-F550-4CA9-8D7F-00FAA40C277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7363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c6fa3c89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c6fa3c898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4146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1BFAD-D527-4D44-A264-3B85A7A7FCB1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9628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C981BFAD-D527-4D44-A264-3B85A7A7FCB1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52955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C981BFAD-D527-4D44-A264-3B85A7A7FCB1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16235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dirty="0"/>
              <a:t>Under-5 mortality rates are nearly twice as high in rural areas compared to urban areas.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CE9D6-2579-401B-87FA-2713A2432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855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1BFAD-D527-4D44-A264-3B85A7A7FCB1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79691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508000" y="4038600"/>
            <a:ext cx="112776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>
            <a:outerShdw blurRad="57150" dist="38100" dir="5400000" algn="ctr" rotWithShape="0">
              <a:srgbClr val="003148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Connector 4"/>
          <p:cNvCxnSpPr/>
          <p:nvPr/>
        </p:nvCxnSpPr>
        <p:spPr>
          <a:xfrm rot="16200000" flipH="1">
            <a:off x="5903119" y="3545682"/>
            <a:ext cx="5300663" cy="38100"/>
          </a:xfrm>
          <a:prstGeom prst="line">
            <a:avLst/>
          </a:prstGeom>
          <a:ln w="19050">
            <a:solidFill>
              <a:srgbClr val="0087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7670816" cy="2486028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ctr" rtl="0">
              <a:spcBef>
                <a:spcPct val="0"/>
              </a:spcBef>
              <a:buNone/>
              <a:defRPr sz="4000" b="1">
                <a:ln>
                  <a:noFill/>
                </a:ln>
                <a:solidFill>
                  <a:srgbClr val="00879C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66712" y="4357694"/>
            <a:ext cx="7715304" cy="1752600"/>
          </a:xfrm>
        </p:spPr>
        <p:txBody>
          <a:bodyPr lIns="0" rIns="18288">
            <a:normAutofit/>
          </a:bodyPr>
          <a:lstStyle>
            <a:lvl1pPr marL="0" marR="45720" indent="0" algn="ctr">
              <a:buNone/>
              <a:defRPr sz="2400" b="1" baseline="0">
                <a:solidFill>
                  <a:srgbClr val="8E3A60"/>
                </a:solidFill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73C1D65A-9674-4D3D-960D-AB4F221EDABF}" type="datetimeFigureOut">
              <a:rPr lang="en-US" altLang="en-US"/>
              <a:pPr>
                <a:defRPr/>
              </a:pPr>
              <a:t>11/28/2022</a:t>
            </a:fld>
            <a:endParaRPr lang="en-US" altLang="en-US"/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6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571500" y="1857375"/>
            <a:ext cx="11277600" cy="0"/>
          </a:xfrm>
          <a:prstGeom prst="line">
            <a:avLst/>
          </a:prstGeom>
          <a:noFill/>
          <a:ln w="57150">
            <a:solidFill>
              <a:srgbClr val="8E3A60"/>
            </a:solidFill>
            <a:round/>
            <a:headEnd/>
            <a:tailEnd/>
          </a:ln>
          <a:effectLst>
            <a:outerShdw blurRad="57150" dist="38100" dir="5400000" algn="ctr" rotWithShape="0">
              <a:srgbClr val="003148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B24EB-9E19-468F-AFD6-44666C420B0B}" type="datetimeFigureOut">
              <a:rPr lang="en-US" altLang="en-US"/>
              <a:pPr>
                <a:defRPr/>
              </a:pPr>
              <a:t>11/28/2022</a:t>
            </a:fld>
            <a:endParaRPr lang="en-US" alt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453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 rot="5400000">
            <a:off x="6094678" y="3663686"/>
            <a:ext cx="5529262" cy="2116"/>
          </a:xfrm>
          <a:prstGeom prst="line">
            <a:avLst/>
          </a:prstGeom>
          <a:noFill/>
          <a:ln w="57150">
            <a:solidFill>
              <a:srgbClr val="8E3A60"/>
            </a:solidFill>
            <a:round/>
            <a:headEnd/>
            <a:tailEnd/>
          </a:ln>
          <a:effectLst>
            <a:outerShdw blurRad="57150" dist="38100" dir="5400000" algn="ctr" rotWithShape="0">
              <a:srgbClr val="003148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CC49A-C06E-456F-BFB7-BD2C647A347E}" type="datetimeFigureOut">
              <a:rPr lang="en-US" altLang="en-US"/>
              <a:pPr>
                <a:defRPr/>
              </a:pPr>
              <a:t>11/28/2022</a:t>
            </a:fld>
            <a:endParaRPr lang="en-US" alt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147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5366658" y="161"/>
            <a:ext cx="6825343" cy="6858000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354000" y="1863133"/>
            <a:ext cx="4686085" cy="175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354000" y="3661283"/>
            <a:ext cx="4686085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5773783" y="965600"/>
            <a:ext cx="6288483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ED4BC4-D7AF-45B3-B0A5-48C29C896C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7184"/>
            <a:ext cx="1333500" cy="70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62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6A1CA-D5C4-434F-857D-4B185E74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0409" y="81521"/>
            <a:ext cx="11062203" cy="847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FB065C-5168-4C77-BE5E-AAB4C9534A9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" name="Google Shape;26;p4">
            <a:extLst>
              <a:ext uri="{FF2B5EF4-FFF2-40B4-BE49-F238E27FC236}">
                <a16:creationId xmlns:a16="http://schemas.microsoft.com/office/drawing/2014/main" id="{0F087994-6F34-4675-8211-0F77BDF5EDEF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566931" y="2127701"/>
            <a:ext cx="11075352" cy="4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533387" lvl="0" indent="-380990">
              <a:spcBef>
                <a:spcPts val="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ts val="1800"/>
              <a:buFont typeface="Wingdings" panose="05000000000000000000" pitchFamily="2" charset="2"/>
              <a:buChar char="q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ct val="200000"/>
              <a:buFont typeface="Wingdings" panose="05000000000000000000" pitchFamily="2" charset="2"/>
              <a:buChar char="§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ts val="1400"/>
              <a:buFont typeface="Wingdings" panose="05000000000000000000" pitchFamily="2" charset="2"/>
              <a:buChar char="v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r>
              <a:rPr lang="en-US" dirty="0"/>
              <a:t> 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3"/>
            <a:endParaRPr lang="en-US" dirty="0"/>
          </a:p>
          <a:p>
            <a:pPr lvl="4"/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017F2B-CF27-4822-81C5-434EBDC5E0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8" y="1"/>
            <a:ext cx="1699531" cy="7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Head + Copy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>
                <a:solidFill>
                  <a:srgbClr val="000000"/>
                </a:solidFill>
              </a:rPr>
              <a:t>© Bill &amp; Melinda Gates Foundation      |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833" y="283536"/>
            <a:ext cx="11106151" cy="752819"/>
          </a:xfrm>
        </p:spPr>
        <p:txBody>
          <a:bodyPr/>
          <a:lstStyle>
            <a:lvl1pPr>
              <a:defRPr sz="4267" baseline="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E117E6-DE1F-4B6F-BE77-B376369A9272}"/>
              </a:ext>
            </a:extLst>
          </p:cNvPr>
          <p:cNvSpPr/>
          <p:nvPr userDrawn="1"/>
        </p:nvSpPr>
        <p:spPr>
          <a:xfrm>
            <a:off x="0" y="6606363"/>
            <a:ext cx="12192000" cy="251637"/>
          </a:xfrm>
          <a:prstGeom prst="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D714A0-0DD9-4937-94FD-8298B49032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9608" y="0"/>
            <a:ext cx="1292393" cy="6858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22701D5-04FE-4407-A162-9368540B1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821" y="1554562"/>
            <a:ext cx="11019983" cy="4697117"/>
          </a:xfrm>
        </p:spPr>
        <p:txBody>
          <a:bodyPr/>
          <a:lstStyle>
            <a:lvl1pPr marL="609585" indent="-457189">
              <a:buClr>
                <a:srgbClr val="006600"/>
              </a:buClr>
              <a:buFont typeface="Wingdings" panose="05000000000000000000" pitchFamily="2" charset="2"/>
              <a:buChar char="q"/>
              <a:defRPr/>
            </a:lvl1pPr>
            <a:lvl2pPr marL="1219170" indent="-423323">
              <a:buClr>
                <a:srgbClr val="006600"/>
              </a:buClr>
              <a:buSzPct val="200000"/>
              <a:buFont typeface="Wingdings" panose="05000000000000000000" pitchFamily="2" charset="2"/>
              <a:buChar char="§"/>
              <a:defRPr/>
            </a:lvl2pPr>
            <a:lvl3pPr marL="1828754" indent="-423323">
              <a:buClr>
                <a:srgbClr val="006600"/>
              </a:buClr>
              <a:buSzPct val="200000"/>
              <a:buFont typeface="Arial" panose="020B0604020202020204" pitchFamily="34" charset="0"/>
              <a:buChar char="•"/>
              <a:defRPr/>
            </a:lvl3pPr>
            <a:lvl4pPr marL="2438339" indent="-423323">
              <a:buClr>
                <a:srgbClr val="006600"/>
              </a:buClr>
              <a:buFont typeface="Courier New" panose="02070309020205020404" pitchFamily="49" charset="0"/>
              <a:buChar char="o"/>
              <a:defRPr/>
            </a:lvl4pPr>
            <a:lvl5pPr marL="3047924" indent="-423323">
              <a:buClr>
                <a:srgbClr val="006600"/>
              </a:buClr>
              <a:buFont typeface="Wingdings" panose="05000000000000000000" pitchFamily="2" charset="2"/>
              <a:buChar char="Ø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89E861-1412-4034-B289-4308D04E1258}"/>
              </a:ext>
            </a:extLst>
          </p:cNvPr>
          <p:cNvCxnSpPr/>
          <p:nvPr userDrawn="1"/>
        </p:nvCxnSpPr>
        <p:spPr>
          <a:xfrm>
            <a:off x="0" y="1204007"/>
            <a:ext cx="12192000" cy="0"/>
          </a:xfrm>
          <a:prstGeom prst="line">
            <a:avLst/>
          </a:prstGeom>
          <a:ln w="28575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93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2067020" y="160824"/>
            <a:ext cx="10915129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4554582" y="1576039"/>
            <a:ext cx="3603169" cy="4564061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 dirty="0"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8281851" y="1576039"/>
            <a:ext cx="3347444" cy="4564061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11460400" y="639946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11" name="Google Shape;33;p5">
            <a:extLst>
              <a:ext uri="{FF2B5EF4-FFF2-40B4-BE49-F238E27FC236}">
                <a16:creationId xmlns:a16="http://schemas.microsoft.com/office/drawing/2014/main" id="{3175B9A0-F359-4F58-9905-400861B75736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714004" y="1576039"/>
            <a:ext cx="3603169" cy="4564061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ABFC0E-9554-433E-8FF5-6544E3C2AB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8" y="1"/>
            <a:ext cx="1692825" cy="72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89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69C9E-431F-4331-B726-831B7AE17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07FD0F-66F4-4DFF-B464-43FD7E493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D6DAA-3FF1-4FE0-91F6-229652E1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DCE3-E46D-4C67-9A0E-EA51386F3DA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DD4C9-0D25-4F5D-B928-93BBEEDD1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ABECA-7F74-4E7F-BF4A-0FF799AF2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5FCD3-1C79-4C17-A959-CA1A7916780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26E309-933C-4044-87F3-CA9455144F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8" y="1"/>
            <a:ext cx="1699531" cy="7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26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E57D8-BB1C-4E71-8A45-514A8F068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35468"/>
            <a:ext cx="9596120" cy="12056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C55FA-DB42-4FBE-8B30-11611C118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3804"/>
            <a:ext cx="105156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37A47-A967-4059-9EC2-254A45847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DCE3-E46D-4C67-9A0E-EA51386F3DA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20E39-65B7-4817-9548-6D456CB0D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F021C-EAC5-4F92-AF68-834C61367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5FCD3-1C79-4C17-A959-CA1A7916780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D5ACBA-7A59-4D27-857A-7DCF224746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8" y="1"/>
            <a:ext cx="1699531" cy="7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05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D8E0F-523F-4BEE-A093-14CF93FC0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6E2C4-0428-46AF-B230-0A7475285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FF199-22CF-4496-8C1A-05962C951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DCE3-E46D-4C67-9A0E-EA51386F3DA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D1FD5-148B-42A7-A26D-590D9BC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18A27-F168-4FA8-A179-AE5C2ADF0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5FCD3-1C79-4C17-A959-CA1A7916780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70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A6D65-7172-4262-ABD1-7BD3A43D8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25CA6-C823-4791-A4F6-72DA0C18F1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CAC5FD-55E8-4E5F-A672-B78B5BFFC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FD904E-B62B-4F8E-9282-90C801CDD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DCE3-E46D-4C67-9A0E-EA51386F3DA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3CE94-7CAB-4321-B7D9-4919EAFF7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11F535-E466-460B-95CF-701D926A1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5FCD3-1C79-4C17-A959-CA1A7916780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464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571500" y="1857375"/>
            <a:ext cx="112776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>
            <a:outerShdw blurRad="57150" dist="38100" dir="5400000" algn="ctr" rotWithShape="0">
              <a:srgbClr val="003148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DB440-9F8F-4BF6-AD07-B777C460EFF8}" type="datetimeFigureOut">
              <a:rPr lang="en-US" altLang="en-US"/>
              <a:pPr>
                <a:defRPr/>
              </a:pPr>
              <a:t>11/28/2022</a:t>
            </a:fld>
            <a:endParaRPr lang="en-US" alt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188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576BA-A15A-4BFA-ACE6-2B650162E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B27AB-BC9A-49BF-B162-FEC7FAA41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666A3B-7DB8-4521-9E5F-5273F95DB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A8031B-04F9-4F36-A9CD-098FC24B79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654B96-272F-48B6-AC41-5C24AAE556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D298E1-CE71-4306-9F37-72FA33781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DCE3-E46D-4C67-9A0E-EA51386F3DA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17738C-E8AB-4BE5-99CD-3F8013103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E5D09-529C-495A-A0D8-EDFFA5180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5FCD3-1C79-4C17-A959-CA1A7916780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475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3D684-9721-4FB4-AE5D-9A6A0BB5C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AEC103-EDCA-40A0-B731-F8899D2B0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DCE3-E46D-4C67-9A0E-EA51386F3DA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99F81F-DA22-487C-B0C7-154CF434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CAA28D-810E-413E-B46F-F9A88EB52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5FCD3-1C79-4C17-A959-CA1A7916780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2337F9-0EE5-44B1-9F9D-16DCC764E8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8" y="1"/>
            <a:ext cx="1699531" cy="7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82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C4EEC0-9F32-405B-8656-6D6FFF3A6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DCE3-E46D-4C67-9A0E-EA51386F3DA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02DB22-C7D7-49B2-B867-BA9FFEDB8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28764-22FF-42AB-987C-411BF160A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5FCD3-1C79-4C17-A959-CA1A7916780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574039-3404-445C-9D4E-391E441456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8" y="1"/>
            <a:ext cx="1699531" cy="7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649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944B2-F80E-40A5-84A7-40B6D208C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30219-FEE8-4114-8437-18773BFFC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5ECE6-F895-4729-A456-7870E7EA3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617C1-1B5A-4E25-8AE2-27E369100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DCE3-E46D-4C67-9A0E-EA51386F3DA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0AC4E-AA71-4EDC-800C-4A4396580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86CE4-0EA8-44FC-9F95-DD479203E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5FCD3-1C79-4C17-A959-CA1A7916780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087626-2990-4144-9D92-5C2B19D08A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8" y="1"/>
            <a:ext cx="1699531" cy="7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05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900F6-E3C3-481C-9AE2-4DD72DF31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139416-C40C-484A-A651-E2DEBFB7DF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23C14-62B3-4C6E-BECC-200143A78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4E038A-5AB0-4B01-998C-95D3E46E3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DCE3-E46D-4C67-9A0E-EA51386F3DA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097378-2A19-42BA-8AC6-1D50EEE9B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B8FDC0-2413-4055-955E-A702777B3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5FCD3-1C79-4C17-A959-CA1A7916780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3B8ADF-DAF2-447D-A7E0-4EA0845951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8" y="1"/>
            <a:ext cx="1699531" cy="7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166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41B09-DE3D-4A6B-AE71-92C3C2550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0114C1-578C-4D56-A6DC-B4A93B1163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A6141-8638-4BB2-9324-8BD009F4D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DCE3-E46D-4C67-9A0E-EA51386F3DA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80A6A-4A42-4164-B798-339CFC097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9BCDE-A685-4C5F-8947-4EC4D136D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5FCD3-1C79-4C17-A959-CA1A7916780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019039-24BB-4397-9CE5-EB4F0A3D56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8" y="1"/>
            <a:ext cx="1699531" cy="7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399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533FC4-50FA-4BDB-86F5-FB59497B4A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2649A5-8186-477E-AA49-85D0D2CB00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41185-F57C-4C3D-BB54-2631B0036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DCE3-E46D-4C67-9A0E-EA51386F3DA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CD944-359D-4F48-BE84-9311FC8FF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FB1E2-5370-43B1-9CC4-8375766B6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5FCD3-1C79-4C17-A959-CA1A7916780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5DB1ED-8613-40C9-8E80-979E148E7C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8" y="1"/>
            <a:ext cx="1699531" cy="7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797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2177045" y="15148"/>
            <a:ext cx="10915129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4554582" y="2136900"/>
            <a:ext cx="3603169" cy="4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 dirty="0"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8281851" y="2136900"/>
            <a:ext cx="3347444" cy="4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11460400" y="639946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Google Shape;33;p5">
            <a:extLst>
              <a:ext uri="{FF2B5EF4-FFF2-40B4-BE49-F238E27FC236}">
                <a16:creationId xmlns:a16="http://schemas.microsoft.com/office/drawing/2014/main" id="{3175B9A0-F359-4F58-9905-400861B75736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714004" y="2136900"/>
            <a:ext cx="3603169" cy="4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ABFC0E-9554-433E-8FF5-6544E3C2AB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8" y="1"/>
            <a:ext cx="1692825" cy="72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05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1908079" y="37203"/>
            <a:ext cx="11075352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Google Shape;26;p4">
            <a:extLst>
              <a:ext uri="{FF2B5EF4-FFF2-40B4-BE49-F238E27FC236}">
                <a16:creationId xmlns:a16="http://schemas.microsoft.com/office/drawing/2014/main" id="{FEA8E52A-3AEB-4468-B51A-C8B9A45C3B7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566931" y="2127701"/>
            <a:ext cx="11075352" cy="4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533387" lvl="0" indent="-380990">
              <a:spcBef>
                <a:spcPts val="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ts val="1800"/>
              <a:buFont typeface="Wingdings" panose="05000000000000000000" pitchFamily="2" charset="2"/>
              <a:buChar char="q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ct val="200000"/>
              <a:buFont typeface="Wingdings" panose="05000000000000000000" pitchFamily="2" charset="2"/>
              <a:buChar char="§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ts val="1400"/>
              <a:buFont typeface="Wingdings" panose="05000000000000000000" pitchFamily="2" charset="2"/>
              <a:buChar char="v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r>
              <a:rPr lang="en-US" dirty="0"/>
              <a:t> 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3"/>
            <a:endParaRPr lang="en-US" dirty="0"/>
          </a:p>
          <a:p>
            <a:pPr lvl="4"/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91EFD7-4407-4FA2-8256-713D41E0DA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8" y="1"/>
            <a:ext cx="1699531" cy="7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79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6A1CA-D5C4-434F-857D-4B185E74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537" y="0"/>
            <a:ext cx="11062203" cy="847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FB065C-5168-4C77-BE5E-AAB4C9534A9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Google Shape;26;p4">
            <a:extLst>
              <a:ext uri="{FF2B5EF4-FFF2-40B4-BE49-F238E27FC236}">
                <a16:creationId xmlns:a16="http://schemas.microsoft.com/office/drawing/2014/main" id="{0F087994-6F34-4675-8211-0F77BDF5EDEF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566931" y="2127701"/>
            <a:ext cx="11075352" cy="4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533387" lvl="0" indent="-380990">
              <a:spcBef>
                <a:spcPts val="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ts val="1800"/>
              <a:buFont typeface="Wingdings" panose="05000000000000000000" pitchFamily="2" charset="2"/>
              <a:buChar char="q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ct val="200000"/>
              <a:buFont typeface="Wingdings" panose="05000000000000000000" pitchFamily="2" charset="2"/>
              <a:buChar char="§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ts val="1400"/>
              <a:buFont typeface="Wingdings" panose="05000000000000000000" pitchFamily="2" charset="2"/>
              <a:buChar char="v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r>
              <a:rPr lang="en-US" dirty="0"/>
              <a:t> 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3"/>
            <a:endParaRPr lang="en-US" dirty="0"/>
          </a:p>
          <a:p>
            <a:pPr lvl="4"/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017F2B-CF27-4822-81C5-434EBDC5E0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8" y="1"/>
            <a:ext cx="1699531" cy="7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10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508000" y="4038600"/>
            <a:ext cx="112776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>
            <a:outerShdw blurRad="57150" dist="38100" dir="5400000" algn="ctr" rotWithShape="0">
              <a:srgbClr val="003148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Connector 4"/>
          <p:cNvCxnSpPr/>
          <p:nvPr/>
        </p:nvCxnSpPr>
        <p:spPr>
          <a:xfrm rot="16200000" flipH="1">
            <a:off x="5903119" y="3545682"/>
            <a:ext cx="5300663" cy="38100"/>
          </a:xfrm>
          <a:prstGeom prst="line">
            <a:avLst/>
          </a:prstGeom>
          <a:ln w="19050">
            <a:solidFill>
              <a:srgbClr val="0087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7670816" cy="2486028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ctr" rtl="0">
              <a:spcBef>
                <a:spcPct val="0"/>
              </a:spcBef>
              <a:buNone/>
              <a:defRPr sz="4000" b="1">
                <a:ln>
                  <a:noFill/>
                </a:ln>
                <a:solidFill>
                  <a:srgbClr val="00879C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16"/>
          <p:cNvSpPr>
            <a:spLocks noGrp="1"/>
          </p:cNvSpPr>
          <p:nvPr>
            <p:ph type="subTitle" idx="1"/>
          </p:nvPr>
        </p:nvSpPr>
        <p:spPr>
          <a:xfrm>
            <a:off x="666712" y="4357694"/>
            <a:ext cx="7715304" cy="1752600"/>
          </a:xfrm>
        </p:spPr>
        <p:txBody>
          <a:bodyPr lIns="0" rIns="18288">
            <a:normAutofit/>
          </a:bodyPr>
          <a:lstStyle>
            <a:lvl1pPr marL="0" marR="45720" indent="0" algn="ctr">
              <a:buNone/>
              <a:defRPr sz="3200" b="1">
                <a:solidFill>
                  <a:srgbClr val="8E3A60"/>
                </a:solidFill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ADDD796E-BEC7-4C86-ABF2-7902BC89FD87}" type="datetimeFigureOut">
              <a:rPr lang="en-US" altLang="en-US"/>
              <a:pPr>
                <a:defRPr/>
              </a:pPr>
              <a:t>11/28/2022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149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571500" y="1857375"/>
            <a:ext cx="112776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>
            <a:outerShdw blurRad="57150" dist="38100" dir="5400000" algn="ctr" rotWithShape="0">
              <a:srgbClr val="003148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3F54B-7C68-4A7D-93C7-58A43EEE8C5E}" type="datetimeFigureOut">
              <a:rPr lang="en-US" altLang="en-US"/>
              <a:pPr>
                <a:defRPr/>
              </a:pPr>
              <a:t>11/28/2022</a:t>
            </a:fld>
            <a:endParaRPr lang="en-US" altLang="en-US"/>
          </a:p>
        </p:txBody>
      </p:sp>
      <p:sp>
        <p:nvSpPr>
          <p:cNvPr id="7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91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571500" y="1857375"/>
            <a:ext cx="11277600" cy="0"/>
          </a:xfrm>
          <a:prstGeom prst="line">
            <a:avLst/>
          </a:prstGeom>
          <a:noFill/>
          <a:ln w="57150">
            <a:solidFill>
              <a:srgbClr val="8E3A60"/>
            </a:solidFill>
            <a:round/>
            <a:headEnd/>
            <a:tailEnd/>
          </a:ln>
          <a:effectLst>
            <a:outerShdw blurRad="57150" dist="38100" dir="5400000" algn="ctr" rotWithShape="0">
              <a:srgbClr val="003148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614E3-4C59-45B9-BEF9-C99AA1C55706}" type="datetimeFigureOut">
              <a:rPr lang="en-US" altLang="en-US"/>
              <a:pPr>
                <a:defRPr/>
              </a:pPr>
              <a:t>11/28/2022</a:t>
            </a:fld>
            <a:endParaRPr lang="en-US" altLang="en-US"/>
          </a:p>
        </p:txBody>
      </p:sp>
      <p:sp>
        <p:nvSpPr>
          <p:cNvPr id="9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339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571500" y="1857375"/>
            <a:ext cx="11277600" cy="0"/>
          </a:xfrm>
          <a:prstGeom prst="line">
            <a:avLst/>
          </a:prstGeom>
          <a:noFill/>
          <a:ln w="57150">
            <a:solidFill>
              <a:srgbClr val="8E3A60"/>
            </a:solidFill>
            <a:round/>
            <a:headEnd/>
            <a:tailEnd/>
          </a:ln>
          <a:effectLst>
            <a:outerShdw blurRad="57150" dist="38100" dir="5400000" algn="ctr" rotWithShape="0">
              <a:srgbClr val="003148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600" b="1">
                <a:ln>
                  <a:noFill/>
                </a:ln>
                <a:solidFill>
                  <a:srgbClr val="0039AC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F7A90-AFB3-4186-9AFB-35E8D9AF3BD6}" type="datetimeFigureOut">
              <a:rPr lang="en-US" altLang="en-US"/>
              <a:pPr>
                <a:defRPr/>
              </a:pPr>
              <a:t>11/28/2022</a:t>
            </a:fld>
            <a:endParaRPr lang="en-US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098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BB757-5804-432E-90A6-93E9F27D30EF}" type="datetimeFigureOut">
              <a:rPr lang="en-US" altLang="en-US"/>
              <a:pPr>
                <a:defRPr/>
              </a:pPr>
              <a:t>11/28/2022</a:t>
            </a:fld>
            <a:endParaRPr lang="en-US" alt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318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1">
                <a:ln>
                  <a:noFill/>
                </a:ln>
                <a:solidFill>
                  <a:srgbClr val="0039AC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45CA5-D8BA-4C8D-A8B3-EF4D83795A3B}" type="datetimeFigureOut">
              <a:rPr lang="en-US" altLang="en-US"/>
              <a:pPr>
                <a:defRPr/>
              </a:pPr>
              <a:t>11/28/2022</a:t>
            </a:fld>
            <a:endParaRPr lang="en-US" alt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11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6"/>
          <p:cNvSpPr>
            <a:spLocks/>
          </p:cNvSpPr>
          <p:nvPr/>
        </p:nvSpPr>
        <p:spPr bwMode="auto">
          <a:xfrm rot="420000" flipV="1">
            <a:off x="4220633" y="1108075"/>
            <a:ext cx="7010400" cy="4114800"/>
          </a:xfrm>
          <a:custGeom>
            <a:avLst/>
            <a:gdLst>
              <a:gd name="T0" fmla="*/ 0 w 5257800"/>
              <a:gd name="T1" fmla="*/ 0 h 4114800"/>
              <a:gd name="T2" fmla="*/ 5107774 w 5257800"/>
              <a:gd name="T3" fmla="*/ 0 h 4114800"/>
              <a:gd name="T4" fmla="*/ 5257800 w 5257800"/>
              <a:gd name="T5" fmla="*/ 150026 h 4114800"/>
              <a:gd name="T6" fmla="*/ 5257800 w 5257800"/>
              <a:gd name="T7" fmla="*/ 4114800 h 4114800"/>
              <a:gd name="T8" fmla="*/ 0 w 5257800"/>
              <a:gd name="T9" fmla="*/ 4114800 h 4114800"/>
              <a:gd name="T10" fmla="*/ 0 w 5257800"/>
              <a:gd name="T11" fmla="*/ 0 h 4114800"/>
              <a:gd name="T12" fmla="*/ 0 w 5257800"/>
              <a:gd name="T13" fmla="*/ 0 h 41148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257800" h="4114800">
                <a:moveTo>
                  <a:pt x="0" y="0"/>
                </a:moveTo>
                <a:lnTo>
                  <a:pt x="5107774" y="0"/>
                </a:lnTo>
                <a:lnTo>
                  <a:pt x="5257800" y="150026"/>
                </a:lnTo>
                <a:lnTo>
                  <a:pt x="5257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 cap="rnd" cmpd="sng">
            <a:solidFill>
              <a:srgbClr val="C0C0C0"/>
            </a:solidFill>
            <a:prstDash val="solid"/>
            <a:round/>
            <a:headEnd/>
            <a:tailEnd/>
          </a:ln>
          <a:effectLst>
            <a:outerShdw blurRad="63500" dist="38500" dir="7500041" sx="98500" sy="100079" kx="99984" algn="tl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Right Triangle 5"/>
          <p:cNvSpPr>
            <a:spLocks noChangeArrowheads="1"/>
          </p:cNvSpPr>
          <p:nvPr/>
        </p:nvSpPr>
        <p:spPr bwMode="auto"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>
            <a:solidFill>
              <a:srgbClr val="FFFFFF"/>
            </a:solidFill>
            <a:bevel/>
            <a:headEnd/>
            <a:tailEnd/>
          </a:ln>
          <a:effectLst>
            <a:outerShdw blurRad="19685" dist="6350" dir="12899787" algn="tl" rotWithShape="0">
              <a:srgbClr val="808080">
                <a:alpha val="46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>
            <a:normAutofit/>
          </a:bodyPr>
          <a:lstStyle>
            <a:lvl1pPr algn="l">
              <a:buNone/>
              <a:defRPr sz="2400" b="1">
                <a:solidFill>
                  <a:srgbClr val="0039A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BAB10-C92C-4EA8-BAC1-30E2EFE415BC}" type="datetimeFigureOut">
              <a:rPr lang="en-US" altLang="en-US"/>
              <a:pPr>
                <a:defRPr/>
              </a:pPr>
              <a:t>11/28/2022</a:t>
            </a:fld>
            <a:endParaRPr lang="en-US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157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45C75"/>
                </a:solidFill>
                <a:latin typeface="Constantia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377D5D-D3C9-4276-AD16-F4CC303D7503}" type="datetimeFigureOut">
              <a:rPr lang="en-US" altLang="en-US"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11/28/2022</a:t>
            </a:fld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1030" name="Picture 2" descr="F:\FOTOS INS\lOGOS\Logo do INS.bmp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717" y="5867400"/>
            <a:ext cx="1750483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04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9" r:id="rId12"/>
    <p:sldLayoutId id="2147483710" r:id="rId13"/>
    <p:sldLayoutId id="2147483711" r:id="rId14"/>
    <p:sldLayoutId id="2147483712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0879C"/>
          </a:solidFill>
          <a:latin typeface="Times New Roman" pitchFamily="18" charset="0"/>
          <a:ea typeface="MS PGothic" pitchFamily="34" charset="-128"/>
          <a:cs typeface="Times New Roman" pitchFamily="18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879C"/>
          </a:solidFill>
          <a:latin typeface="Times New Roman" pitchFamily="18" charset="0"/>
          <a:ea typeface="MS PGothic" pitchFamily="34" charset="-128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879C"/>
          </a:solidFill>
          <a:latin typeface="Times New Roman" pitchFamily="18" charset="0"/>
          <a:ea typeface="MS PGothic" pitchFamily="34" charset="-128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879C"/>
          </a:solidFill>
          <a:latin typeface="Times New Roman" pitchFamily="18" charset="0"/>
          <a:ea typeface="MS PGothic" pitchFamily="34" charset="-128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879C"/>
          </a:solidFill>
          <a:latin typeface="Times New Roman" pitchFamily="18" charset="0"/>
          <a:ea typeface="MS PGothic" pitchFamily="34" charset="-128"/>
          <a:cs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8E3A60"/>
          </a:solidFill>
          <a:latin typeface="Times New Roman" pitchFamily="18" charset="0"/>
          <a:cs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8E3A60"/>
          </a:solidFill>
          <a:latin typeface="Times New Roman" pitchFamily="18" charset="0"/>
          <a:cs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8E3A60"/>
          </a:solidFill>
          <a:latin typeface="Times New Roman" pitchFamily="18" charset="0"/>
          <a:cs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8E3A60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813557"/>
        </a:buClr>
        <a:buSzPct val="95000"/>
        <a:buFont typeface="Wingdings 2" panose="05020102010507070707" pitchFamily="18" charset="2"/>
        <a:buChar char=""/>
        <a:defRPr sz="2800" b="1" kern="1200">
          <a:solidFill>
            <a:schemeClr val="tx1"/>
          </a:solidFill>
          <a:latin typeface="Times New Roman" pitchFamily="18" charset="0"/>
          <a:ea typeface="MS PGothic" pitchFamily="34" charset="-128"/>
          <a:cs typeface="Times New Roman" pitchFamily="18" charset="0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rgbClr val="813557"/>
        </a:buClr>
        <a:buSzPct val="85000"/>
        <a:buFont typeface="Wingdings 2" panose="05020102010507070707" pitchFamily="18" charset="2"/>
        <a:buChar char=""/>
        <a:defRPr sz="2400" b="1" kern="1200">
          <a:solidFill>
            <a:schemeClr val="tx1"/>
          </a:solidFill>
          <a:latin typeface="Times New Roman" pitchFamily="18" charset="0"/>
          <a:ea typeface="Times New Roman" charset="0"/>
          <a:cs typeface="Times New Roman" pitchFamily="18" charset="0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rgbClr val="813557"/>
        </a:buClr>
        <a:buSzPct val="70000"/>
        <a:buFont typeface="Wingdings 2" panose="05020102010507070707" pitchFamily="18" charset="2"/>
        <a:buChar char=""/>
        <a:defRPr sz="2100" b="1" kern="1200">
          <a:solidFill>
            <a:schemeClr val="tx1"/>
          </a:solidFill>
          <a:latin typeface="Times New Roman" pitchFamily="18" charset="0"/>
          <a:ea typeface="Times New Roman" charset="0"/>
          <a:cs typeface="Times New Roman" pitchFamily="18" charset="0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813557"/>
        </a:buClr>
        <a:buSzPct val="65000"/>
        <a:buFont typeface="Wingdings 2" panose="05020102010507070707" pitchFamily="18" charset="2"/>
        <a:buChar char=""/>
        <a:defRPr sz="2000" b="1" kern="1200">
          <a:solidFill>
            <a:schemeClr val="tx1"/>
          </a:solidFill>
          <a:latin typeface="Times New Roman" pitchFamily="18" charset="0"/>
          <a:ea typeface="Times New Roman" charset="0"/>
          <a:cs typeface="Times New Roman" pitchFamily="18" charset="0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813557"/>
        </a:buClr>
        <a:buSzPct val="65000"/>
        <a:buFont typeface="Wingdings 2" panose="05020102010507070707" pitchFamily="18" charset="2"/>
        <a:buChar char=""/>
        <a:defRPr sz="2000" b="1" kern="1200">
          <a:solidFill>
            <a:schemeClr val="tx1"/>
          </a:solidFill>
          <a:latin typeface="Times New Roman" pitchFamily="18" charset="0"/>
          <a:ea typeface="Times New Roman" charset="0"/>
          <a:cs typeface="Times New Roman" pitchFamily="18" charset="0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A3B91C-214D-443F-9F97-1179B3901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432C7D-1E4B-48D3-9503-701069399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B4BED-75BB-4ADD-8330-A9728953F0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fld id="{A1F0DCE3-E46D-4C67-9A0E-EA51386F3DAD}" type="datetimeFigureOut">
              <a:rPr lang="fr-FR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28/11/2022</a:t>
            </a:fld>
            <a:endParaRPr lang="fr-FR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76239-7B8F-4CC2-9E53-F472F1145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endParaRPr lang="fr-FR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C8859-DEED-4561-8CE2-FC55601E9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fld id="{3EB5FCD3-1C79-4C17-A959-CA1A79167803}" type="slidenum">
              <a:rPr lang="fr-FR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fr-FR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1512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chart" Target="../charts/chart18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2.xml"/><Relationship Id="rId11" Type="http://schemas.openxmlformats.org/officeDocument/2006/relationships/chart" Target="../charts/chart17.xml"/><Relationship Id="rId5" Type="http://schemas.openxmlformats.org/officeDocument/2006/relationships/diagramQuickStyle" Target="../diagrams/quickStyle2.xml"/><Relationship Id="rId10" Type="http://schemas.openxmlformats.org/officeDocument/2006/relationships/chart" Target="../charts/chart16.xml"/><Relationship Id="rId4" Type="http://schemas.openxmlformats.org/officeDocument/2006/relationships/diagramLayout" Target="../diagrams/layout2.xml"/><Relationship Id="rId9" Type="http://schemas.openxmlformats.org/officeDocument/2006/relationships/chart" Target="../charts/char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34.jfif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samozambique.or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samozambique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Subtítulo 2"/>
          <p:cNvSpPr>
            <a:spLocks noGrp="1"/>
          </p:cNvSpPr>
          <p:nvPr>
            <p:ph type="subTitle" idx="1"/>
          </p:nvPr>
        </p:nvSpPr>
        <p:spPr>
          <a:xfrm>
            <a:off x="1165122" y="1144257"/>
            <a:ext cx="7178777" cy="2740999"/>
          </a:xfrm>
        </p:spPr>
        <p:txBody>
          <a:bodyPr>
            <a:normAutofit/>
          </a:bodyPr>
          <a:lstStyle/>
          <a:p>
            <a:pPr marR="0">
              <a:lnSpc>
                <a:spcPct val="80000"/>
              </a:lnSpc>
            </a:pPr>
            <a:r>
              <a:rPr lang="pt-PT" sz="4000" dirty="0"/>
              <a:t>Countrywide Mortality Surveillance for Action (COMSA) in Mozambique: </a:t>
            </a:r>
          </a:p>
          <a:p>
            <a:pPr marR="0">
              <a:lnSpc>
                <a:spcPct val="80000"/>
              </a:lnSpc>
            </a:pPr>
            <a:r>
              <a:rPr lang="pt-PT" sz="4000" dirty="0"/>
              <a:t>A platform for monitoring mortality and causes of death</a:t>
            </a:r>
          </a:p>
        </p:txBody>
      </p:sp>
      <p:sp>
        <p:nvSpPr>
          <p:cNvPr id="6" name="CaixaDeTexto 4"/>
          <p:cNvSpPr txBox="1">
            <a:spLocks noChangeArrowheads="1"/>
          </p:cNvSpPr>
          <p:nvPr/>
        </p:nvSpPr>
        <p:spPr bwMode="auto">
          <a:xfrm>
            <a:off x="1799458" y="6232385"/>
            <a:ext cx="533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November</a:t>
            </a:r>
            <a:r>
              <a:rPr lang="pt-PT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28, 2022</a:t>
            </a:r>
            <a:endParaRPr lang="en-US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820" y="5822547"/>
            <a:ext cx="1028777" cy="819676"/>
          </a:xfrm>
          <a:prstGeom prst="rect">
            <a:avLst/>
          </a:prstGeom>
        </p:spPr>
      </p:pic>
      <p:sp>
        <p:nvSpPr>
          <p:cNvPr id="9" name="CaixaDeTexto 4"/>
          <p:cNvSpPr txBox="1">
            <a:spLocks noChangeArrowheads="1"/>
          </p:cNvSpPr>
          <p:nvPr/>
        </p:nvSpPr>
        <p:spPr bwMode="auto">
          <a:xfrm>
            <a:off x="1165122" y="4287934"/>
            <a:ext cx="71787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Celso Monjane &amp; Almamy Malick Kante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en-US" b="1" dirty="0">
                <a:solidFill>
                  <a:schemeClr val="bg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Institute of Health (Mozambique) &amp;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en-US" b="1" dirty="0">
                <a:solidFill>
                  <a:schemeClr val="bg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Hopkins University (USA)</a:t>
            </a:r>
            <a:endParaRPr lang="en-US" altLang="en-US" dirty="0">
              <a:solidFill>
                <a:schemeClr val="bg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507E9B-70AD-EA66-D261-7B2CA9558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6436" y="0"/>
            <a:ext cx="2206016" cy="155914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446C6D3-E48A-E80B-FDB4-CE6E907F4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329"/>
            <a:ext cx="1576634" cy="64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7A5FF48F-EC33-08B3-7179-818A825DE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0"/>
          <a:stretch/>
        </p:blipFill>
        <p:spPr bwMode="auto">
          <a:xfrm>
            <a:off x="9600823" y="1776632"/>
            <a:ext cx="1612598" cy="7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67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074BE2-5604-0FAF-9748-8B971A95C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7161" y="2460456"/>
            <a:ext cx="6272980" cy="1325033"/>
          </a:xfrm>
        </p:spPr>
        <p:txBody>
          <a:bodyPr>
            <a:normAutofit/>
          </a:bodyPr>
          <a:lstStyle/>
          <a:p>
            <a:r>
              <a:rPr lang="en-US" sz="8000" b="1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781173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12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8964785"/>
              </p:ext>
            </p:extLst>
          </p:nvPr>
        </p:nvGraphicFramePr>
        <p:xfrm>
          <a:off x="590550" y="1913642"/>
          <a:ext cx="11487150" cy="4319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329"/>
            <a:ext cx="1576634" cy="64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1576634" y="132908"/>
            <a:ext cx="1050106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879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79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79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79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79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E3A60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E3A60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E3A60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E3A6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rtl="0"/>
            <a:r>
              <a:rPr lang="pt-PT" sz="4000" dirty="0">
                <a:solidFill>
                  <a:schemeClr val="tx1"/>
                </a:solidFill>
              </a:rPr>
              <a:t>National: 30% of reported births and 15% of reported deaths registered to the Civil Registry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646821E-F8AD-4BD1-ADC6-67EC03F51CF9}"/>
              </a:ext>
            </a:extLst>
          </p:cNvPr>
          <p:cNvSpPr/>
          <p:nvPr/>
        </p:nvSpPr>
        <p:spPr>
          <a:xfrm>
            <a:off x="9134476" y="2076450"/>
            <a:ext cx="1209674" cy="20857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BB63737-CCA5-92F4-8A9A-2F9EBD724A78}"/>
              </a:ext>
            </a:extLst>
          </p:cNvPr>
          <p:cNvSpPr/>
          <p:nvPr/>
        </p:nvSpPr>
        <p:spPr>
          <a:xfrm>
            <a:off x="2481258" y="4657726"/>
            <a:ext cx="2171700" cy="5048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71228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06097" y="82783"/>
            <a:ext cx="10023788" cy="1143000"/>
          </a:xfrm>
        </p:spPr>
        <p:txBody>
          <a:bodyPr/>
          <a:lstStyle/>
          <a:p>
            <a:pPr algn="ctr" rtl="0"/>
            <a:r>
              <a:rPr lang="pt-PT" sz="4000" dirty="0">
                <a:solidFill>
                  <a:schemeClr val="tx1"/>
                </a:solidFill>
              </a:rPr>
              <a:t>National level: 10% increase in coverage of institutional births in 8 years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2595" y="1399911"/>
            <a:ext cx="2727002" cy="1015663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>
                <a:solidFill>
                  <a:srgbClr val="007168"/>
                </a:solidFill>
                <a:latin typeface="Candara" panose="020E0502030303020204" pitchFamily="34" charset="0"/>
              </a:rPr>
              <a:t>Institutional births</a:t>
            </a:r>
          </a:p>
          <a:p>
            <a:pPr algn="l" rtl="0"/>
            <a:r>
              <a:rPr lang="en-US" sz="2000" dirty="0">
                <a:solidFill>
                  <a:srgbClr val="007168"/>
                </a:solidFill>
                <a:latin typeface="Candara" panose="020E0502030303020204" pitchFamily="34" charset="0"/>
              </a:rPr>
              <a:t>2019: 65% (n=14,980)</a:t>
            </a:r>
          </a:p>
          <a:p>
            <a:pPr algn="l" rtl="0"/>
            <a:r>
              <a:rPr lang="en-US" sz="2000" dirty="0">
                <a:solidFill>
                  <a:srgbClr val="007168"/>
                </a:solidFill>
                <a:latin typeface="Candara" panose="020E0502030303020204" pitchFamily="34" charset="0"/>
              </a:rPr>
              <a:t>2020: 64% (n=15,561)</a:t>
            </a:r>
            <a:endParaRPr lang="pt-PT" sz="2000" dirty="0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F1304EFA-C7BD-4D7D-85F9-393C9965F5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5111140"/>
              </p:ext>
            </p:extLst>
          </p:nvPr>
        </p:nvGraphicFramePr>
        <p:xfrm>
          <a:off x="609601" y="2596274"/>
          <a:ext cx="10712244" cy="4178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AD1C78C-D770-4197-BBD8-19469F054F39}"/>
              </a:ext>
            </a:extLst>
          </p:cNvPr>
          <p:cNvSpPr txBox="1">
            <a:spLocks/>
          </p:cNvSpPr>
          <p:nvPr/>
        </p:nvSpPr>
        <p:spPr>
          <a:xfrm>
            <a:off x="3249650" y="1404084"/>
            <a:ext cx="3308313" cy="967639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867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9170" marR="0" lvl="1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○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8754" marR="0" lvl="2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■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8339" marR="0" lvl="3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●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7924" marR="0" lvl="4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○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7509" marR="0" lvl="5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■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7093" marR="0" lvl="6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●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76678" marR="0" lvl="7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○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86263" marR="0" lvl="8" indent="-40639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200"/>
              <a:buFont typeface="Lato"/>
              <a:buChar char="■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86262" indent="0" algn="l" rtl="0">
              <a:buNone/>
            </a:pPr>
            <a:r>
              <a:rPr lang="pt-PT" sz="2000" b="1" kern="0" dirty="0">
                <a:latin typeface="Candara" panose="020E0502030303020204" pitchFamily="34" charset="0"/>
              </a:rPr>
              <a:t>DHS 2011: </a:t>
            </a:r>
            <a:r>
              <a:rPr lang="pt-PT" sz="2000" kern="0" dirty="0">
                <a:latin typeface="Candara" panose="020E0502030303020204" pitchFamily="34" charset="0"/>
              </a:rPr>
              <a:t>55% of births occurred in a health facility</a:t>
            </a:r>
            <a:endParaRPr lang="en-US" sz="2000" kern="0" dirty="0">
              <a:latin typeface="Candara" panose="020E050203030302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329"/>
            <a:ext cx="1576634" cy="64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DB9A27-A300-9E68-8893-4A5B59ADE30A}"/>
              </a:ext>
            </a:extLst>
          </p:cNvPr>
          <p:cNvSpPr/>
          <p:nvPr/>
        </p:nvSpPr>
        <p:spPr>
          <a:xfrm>
            <a:off x="10137057" y="3429000"/>
            <a:ext cx="835743" cy="8867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3757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06097" y="82783"/>
            <a:ext cx="10023788" cy="1143000"/>
          </a:xfrm>
        </p:spPr>
        <p:txBody>
          <a:bodyPr/>
          <a:lstStyle/>
          <a:p>
            <a:pPr algn="ctr" rtl="0"/>
            <a:r>
              <a:rPr lang="pt-PT" sz="4000" dirty="0">
                <a:solidFill>
                  <a:schemeClr val="tx1"/>
                </a:solidFill>
              </a:rPr>
              <a:t>National level: 10% increase in coverage of institutional births in 8 years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2595" y="1399911"/>
            <a:ext cx="2727002" cy="1015663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>
                <a:solidFill>
                  <a:srgbClr val="007168"/>
                </a:solidFill>
                <a:latin typeface="Candara" panose="020E0502030303020204" pitchFamily="34" charset="0"/>
              </a:rPr>
              <a:t>Institutional births</a:t>
            </a:r>
          </a:p>
          <a:p>
            <a:pPr algn="l" rtl="0"/>
            <a:r>
              <a:rPr lang="en-US" sz="2000" dirty="0">
                <a:solidFill>
                  <a:srgbClr val="007168"/>
                </a:solidFill>
                <a:latin typeface="Candara" panose="020E0502030303020204" pitchFamily="34" charset="0"/>
              </a:rPr>
              <a:t>2019: 65% (n=14,980)</a:t>
            </a:r>
          </a:p>
          <a:p>
            <a:pPr algn="l" rtl="0"/>
            <a:r>
              <a:rPr lang="en-US" sz="2000" dirty="0">
                <a:solidFill>
                  <a:srgbClr val="007168"/>
                </a:solidFill>
                <a:latin typeface="Candara" panose="020E0502030303020204" pitchFamily="34" charset="0"/>
              </a:rPr>
              <a:t>2020: 64% (n=15,561)</a:t>
            </a:r>
            <a:endParaRPr lang="pt-PT" sz="2000" dirty="0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F1304EFA-C7BD-4D7D-85F9-393C9965F5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987377"/>
              </p:ext>
            </p:extLst>
          </p:nvPr>
        </p:nvGraphicFramePr>
        <p:xfrm>
          <a:off x="609601" y="2596274"/>
          <a:ext cx="10712244" cy="4178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AD1C78C-D770-4197-BBD8-19469F054F39}"/>
              </a:ext>
            </a:extLst>
          </p:cNvPr>
          <p:cNvSpPr txBox="1">
            <a:spLocks/>
          </p:cNvSpPr>
          <p:nvPr/>
        </p:nvSpPr>
        <p:spPr>
          <a:xfrm>
            <a:off x="3249650" y="1404084"/>
            <a:ext cx="3308313" cy="967639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867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9170" marR="0" lvl="1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○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8754" marR="0" lvl="2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■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8339" marR="0" lvl="3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●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7924" marR="0" lvl="4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○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7509" marR="0" lvl="5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■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7093" marR="0" lvl="6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●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76678" marR="0" lvl="7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○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86263" marR="0" lvl="8" indent="-40639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200"/>
              <a:buFont typeface="Lato"/>
              <a:buChar char="■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86262" indent="0" algn="l" rtl="0">
              <a:buNone/>
            </a:pPr>
            <a:r>
              <a:rPr lang="pt-PT" sz="2000" b="1" kern="0" dirty="0">
                <a:latin typeface="Candara" panose="020E0502030303020204" pitchFamily="34" charset="0"/>
              </a:rPr>
              <a:t>DHS 2011: </a:t>
            </a:r>
            <a:r>
              <a:rPr lang="pt-PT" sz="2000" kern="0" dirty="0">
                <a:latin typeface="Candara" panose="020E0502030303020204" pitchFamily="34" charset="0"/>
              </a:rPr>
              <a:t>55% of births occurred in a health facility</a:t>
            </a:r>
            <a:endParaRPr lang="en-US" sz="2000" kern="0" dirty="0">
              <a:latin typeface="Candara" panose="020E050203030302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329"/>
            <a:ext cx="1576634" cy="64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DB9A27-A300-9E68-8893-4A5B59ADE30A}"/>
              </a:ext>
            </a:extLst>
          </p:cNvPr>
          <p:cNvSpPr/>
          <p:nvPr/>
        </p:nvSpPr>
        <p:spPr>
          <a:xfrm>
            <a:off x="10137057" y="3429000"/>
            <a:ext cx="835743" cy="8867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1662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52662" y="128879"/>
            <a:ext cx="9858375" cy="1205653"/>
          </a:xfrm>
        </p:spPr>
        <p:txBody>
          <a:bodyPr>
            <a:noAutofit/>
          </a:bodyPr>
          <a:lstStyle/>
          <a:p>
            <a:pPr algn="l" rtl="0"/>
            <a:r>
              <a:rPr lang="pt-P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level: 25% of deaths occured at a health facility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4205C4A-D69E-4A9A-B864-5F916835244D}"/>
              </a:ext>
            </a:extLst>
          </p:cNvPr>
          <p:cNvSpPr txBox="1">
            <a:spLocks/>
          </p:cNvSpPr>
          <p:nvPr/>
        </p:nvSpPr>
        <p:spPr>
          <a:xfrm>
            <a:off x="7486650" y="3686174"/>
            <a:ext cx="4438650" cy="1694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867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9170" marR="0" lvl="1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○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8754" marR="0" lvl="2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■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8339" marR="0" lvl="3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●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7924" marR="0" lvl="4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○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7509" marR="0" lvl="5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■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7093" marR="0" lvl="6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●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76678" marR="0" lvl="7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○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86263" marR="0" lvl="8" indent="-40639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200"/>
              <a:buFont typeface="Lato"/>
              <a:buChar char="■"/>
              <a:defRPr sz="16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86262" indent="0" algn="l" rtl="0">
              <a:buNone/>
            </a:pPr>
            <a:r>
              <a:rPr lang="pt-PT" sz="2000" b="1" kern="0" dirty="0">
                <a:latin typeface="+mj-lt"/>
              </a:rPr>
              <a:t>INCAM 1</a:t>
            </a:r>
            <a:r>
              <a:rPr lang="pt-PT" sz="2000" kern="0" dirty="0">
                <a:latin typeface="+mj-lt"/>
              </a:rPr>
              <a:t>(2007): 21% of deaths occurred in a health facility</a:t>
            </a:r>
          </a:p>
          <a:p>
            <a:pPr algn="l" rtl="0"/>
            <a:r>
              <a:rPr lang="pt-PT" sz="2000" kern="0" dirty="0">
                <a:latin typeface="+mj-lt"/>
              </a:rPr>
              <a:t>Maputo City and Province: ~ 55%</a:t>
            </a:r>
          </a:p>
          <a:p>
            <a:pPr algn="l" rtl="0"/>
            <a:r>
              <a:rPr lang="pt-PT" sz="2000" kern="0" dirty="0">
                <a:latin typeface="+mj-lt"/>
              </a:rPr>
              <a:t>Nampula and Zambézia: ~ 20%</a:t>
            </a:r>
            <a:endParaRPr lang="en-US" sz="2000" kern="0" dirty="0">
              <a:latin typeface="+mj-lt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52EC6E87-24F4-44C7-B8B2-4A4D374383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143629"/>
              </p:ext>
            </p:extLst>
          </p:nvPr>
        </p:nvGraphicFramePr>
        <p:xfrm>
          <a:off x="633411" y="1581150"/>
          <a:ext cx="6548439" cy="4780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C3264C6-11B3-42E5-A204-866D217AE892}"/>
              </a:ext>
            </a:extLst>
          </p:cNvPr>
          <p:cNvSpPr txBox="1"/>
          <p:nvPr/>
        </p:nvSpPr>
        <p:spPr>
          <a:xfrm>
            <a:off x="7616631" y="1876102"/>
            <a:ext cx="3941957" cy="1200329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l" rtl="0"/>
            <a:r>
              <a:rPr lang="pt-PT" sz="2400" dirty="0">
                <a:solidFill>
                  <a:srgbClr val="007168"/>
                </a:solidFill>
                <a:latin typeface="Candara" panose="020E0502030303020204" pitchFamily="34" charset="0"/>
              </a:rPr>
              <a:t>Intra-</a:t>
            </a:r>
            <a:r>
              <a:rPr lang="en-US" sz="2400" dirty="0">
                <a:solidFill>
                  <a:srgbClr val="007168"/>
                </a:solidFill>
                <a:latin typeface="Candara" panose="020E0502030303020204" pitchFamily="34" charset="0"/>
              </a:rPr>
              <a:t>hospital </a:t>
            </a:r>
            <a:r>
              <a:rPr lang="pt-PT" sz="2400" dirty="0">
                <a:solidFill>
                  <a:srgbClr val="007168"/>
                </a:solidFill>
                <a:latin typeface="Candara" panose="020E0502030303020204" pitchFamily="34" charset="0"/>
              </a:rPr>
              <a:t>deaths</a:t>
            </a:r>
            <a:endParaRPr lang="en-US" sz="2400" dirty="0">
              <a:solidFill>
                <a:srgbClr val="007168"/>
              </a:solidFill>
              <a:latin typeface="Candara" panose="020E0502030303020204" pitchFamily="34" charset="0"/>
            </a:endParaRPr>
          </a:p>
          <a:p>
            <a:pPr algn="l" rtl="0"/>
            <a:r>
              <a:rPr lang="en-US" sz="2400" dirty="0">
                <a:solidFill>
                  <a:srgbClr val="007168"/>
                </a:solidFill>
                <a:latin typeface="Candara" panose="020E0502030303020204" pitchFamily="34" charset="0"/>
              </a:rPr>
              <a:t>2019: 24% (n=4,254)</a:t>
            </a:r>
          </a:p>
          <a:p>
            <a:pPr algn="l" rtl="0"/>
            <a:r>
              <a:rPr lang="en-US" sz="2400" dirty="0">
                <a:solidFill>
                  <a:srgbClr val="007168"/>
                </a:solidFill>
                <a:latin typeface="Candara" panose="020E0502030303020204" pitchFamily="34" charset="0"/>
              </a:rPr>
              <a:t>2020: 25% (n=3,583)</a:t>
            </a:r>
            <a:endParaRPr lang="pt-PT" sz="24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44A57E1-822F-4E3C-9460-DD6CDA2191F4}"/>
              </a:ext>
            </a:extLst>
          </p:cNvPr>
          <p:cNvSpPr/>
          <p:nvPr/>
        </p:nvSpPr>
        <p:spPr>
          <a:xfrm>
            <a:off x="3630210" y="5886685"/>
            <a:ext cx="719522" cy="3704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04DF9C1-9FCB-44DE-BE80-99F86D08E1A2}"/>
              </a:ext>
            </a:extLst>
          </p:cNvPr>
          <p:cNvSpPr/>
          <p:nvPr/>
        </p:nvSpPr>
        <p:spPr>
          <a:xfrm>
            <a:off x="5773546" y="5552794"/>
            <a:ext cx="770826" cy="3704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AC7B952-A1F0-4499-90F3-600A2D036102}"/>
              </a:ext>
            </a:extLst>
          </p:cNvPr>
          <p:cNvSpPr/>
          <p:nvPr/>
        </p:nvSpPr>
        <p:spPr>
          <a:xfrm>
            <a:off x="2903056" y="2466975"/>
            <a:ext cx="1126019" cy="84008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63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423C2C2-DD2C-4436-B9B6-9D9FBA39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419" y="116633"/>
            <a:ext cx="10048874" cy="1450878"/>
          </a:xfrm>
        </p:spPr>
        <p:txBody>
          <a:bodyPr/>
          <a:lstStyle/>
          <a:p>
            <a:pPr algn="l" rtl="0"/>
            <a:r>
              <a:rPr lang="en-US" sz="4000" dirty="0">
                <a:solidFill>
                  <a:schemeClr val="tx1"/>
                </a:solidFill>
              </a:rPr>
              <a:t>Neonatal, infant and under-5 mortality still decreasing in Mozambique</a:t>
            </a:r>
            <a:endParaRPr lang="fr-FR" sz="4000" dirty="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475E48-9D23-78D6-22A3-BA3685365CF4}"/>
              </a:ext>
            </a:extLst>
          </p:cNvPr>
          <p:cNvGrpSpPr/>
          <p:nvPr/>
        </p:nvGrpSpPr>
        <p:grpSpPr>
          <a:xfrm>
            <a:off x="2088740" y="1711555"/>
            <a:ext cx="8615205" cy="4718054"/>
            <a:chOff x="1990418" y="1839375"/>
            <a:chExt cx="8615205" cy="4718054"/>
          </a:xfrm>
        </p:grpSpPr>
        <p:graphicFrame>
          <p:nvGraphicFramePr>
            <p:cNvPr id="7" name="Chart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67252685"/>
                </p:ext>
              </p:extLst>
            </p:nvPr>
          </p:nvGraphicFramePr>
          <p:xfrm>
            <a:off x="1990418" y="1839375"/>
            <a:ext cx="8615205" cy="471805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9726869" y="4937026"/>
              <a:ext cx="7275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600" dirty="0"/>
                <a:t>23.2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726868" y="4642837"/>
              <a:ext cx="7177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600" dirty="0"/>
                <a:t>45.2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647449" y="4258338"/>
              <a:ext cx="7423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600" dirty="0"/>
                <a:t>79.8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889158" y="3980864"/>
              <a:ext cx="781668" cy="349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600" dirty="0"/>
                <a:t>80.2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974421" y="4465842"/>
              <a:ext cx="7865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600" dirty="0"/>
                <a:t>45.8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94077" y="5038348"/>
              <a:ext cx="771831" cy="349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600" dirty="0"/>
                <a:t>23.8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21383" y="3650225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600" dirty="0"/>
                <a:t>97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43169" y="4487861"/>
              <a:ext cx="7546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600" dirty="0"/>
                <a:t>64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33200" y="5018166"/>
              <a:ext cx="7792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600" dirty="0"/>
                <a:t>32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64508" y="2590387"/>
              <a:ext cx="8136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600" dirty="0"/>
                <a:t>178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587668" y="3429000"/>
              <a:ext cx="8087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600" dirty="0"/>
                <a:t>124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28081" y="4821849"/>
              <a:ext cx="823453" cy="340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600" dirty="0"/>
                <a:t>48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23710" y="2202280"/>
              <a:ext cx="828370" cy="347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600" dirty="0"/>
                <a:t>219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921555" y="4387399"/>
              <a:ext cx="828370" cy="347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600" dirty="0"/>
                <a:t>57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7514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DA3B0-A3FC-49DE-8ACE-ED18A961C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35469"/>
            <a:ext cx="9058275" cy="797981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Neonatal, Under-five mortality rates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37A7641-1660-4955-88C8-8EAA8B0BD7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948815"/>
              </p:ext>
            </p:extLst>
          </p:nvPr>
        </p:nvGraphicFramePr>
        <p:xfrm>
          <a:off x="468023" y="1045030"/>
          <a:ext cx="3920472" cy="5644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7DFE315-DF9F-489D-81FD-B976E9CB91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734791"/>
              </p:ext>
            </p:extLst>
          </p:nvPr>
        </p:nvGraphicFramePr>
        <p:xfrm>
          <a:off x="4461527" y="1045029"/>
          <a:ext cx="3920473" cy="5644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ADD84D5-A275-4440-BB6A-094BAA7B10E5}"/>
              </a:ext>
            </a:extLst>
          </p:cNvPr>
          <p:cNvSpPr txBox="1"/>
          <p:nvPr/>
        </p:nvSpPr>
        <p:spPr>
          <a:xfrm>
            <a:off x="8588828" y="2534919"/>
            <a:ext cx="32221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neonatal and under-five mortality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Higher mortality in rural than urban areas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 variability of child mortality across provinces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071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0409" y="81521"/>
            <a:ext cx="9784761" cy="1179506"/>
          </a:xfrm>
        </p:spPr>
        <p:txBody>
          <a:bodyPr/>
          <a:lstStyle/>
          <a:p>
            <a:pPr algn="l" rtl="0"/>
            <a:r>
              <a:rPr lang="pt-PT" sz="4000" dirty="0">
                <a:solidFill>
                  <a:schemeClr val="tx1"/>
                </a:solidFill>
              </a:rPr>
              <a:t>Adult mortality rates are higher in urban areas compared to rural areas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14ECD-CC5F-2F41-4A15-7510D2C956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1951474" y="-259243"/>
            <a:ext cx="837909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422122" y="-856972"/>
            <a:ext cx="4536807" cy="287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99" y="1391000"/>
            <a:ext cx="4795333" cy="54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9812359" y="-1363695"/>
            <a:ext cx="7115154" cy="28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251" y="1472052"/>
            <a:ext cx="5054320" cy="538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16200000">
            <a:off x="196" y="3534534"/>
            <a:ext cx="1833877" cy="338554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15-59years-old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5685579" y="3532795"/>
            <a:ext cx="1837357" cy="338554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+60years-old</a:t>
            </a:r>
          </a:p>
        </p:txBody>
      </p:sp>
    </p:spTree>
    <p:extLst>
      <p:ext uri="{BB962C8B-B14F-4D97-AF65-F5344CB8AC3E}">
        <p14:creationId xmlns:p14="http://schemas.microsoft.com/office/powerpoint/2010/main" val="1099248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931" y="128607"/>
            <a:ext cx="10328943" cy="1267574"/>
          </a:xfrm>
        </p:spPr>
        <p:txBody>
          <a:bodyPr>
            <a:noAutofit/>
          </a:bodyPr>
          <a:lstStyle/>
          <a:p>
            <a:pPr algn="l" rtl="0"/>
            <a:r>
              <a:rPr lang="pt-P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Little progress in maternal mortality ratio since the early 2000’s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26" y="46487"/>
            <a:ext cx="1608805" cy="65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74155BB-8F86-ED46-79A3-C5A9B71154C7}"/>
              </a:ext>
            </a:extLst>
          </p:cNvPr>
          <p:cNvSpPr txBox="1"/>
          <p:nvPr/>
        </p:nvSpPr>
        <p:spPr>
          <a:xfrm>
            <a:off x="7890926" y="1945542"/>
            <a:ext cx="2737746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en-US" sz="2400" dirty="0">
                <a:latin typeface="+mj-lt"/>
              </a:rPr>
              <a:t>Census2007: 500</a:t>
            </a:r>
          </a:p>
          <a:p>
            <a:pPr algn="l" rtl="0"/>
            <a:r>
              <a:rPr lang="en-US" sz="2400" dirty="0">
                <a:latin typeface="+mj-lt"/>
              </a:rPr>
              <a:t>Census</a:t>
            </a:r>
            <a:r>
              <a:rPr lang="pt-PT" sz="2400" dirty="0">
                <a:latin typeface="+mj-lt"/>
              </a:rPr>
              <a:t>2017</a:t>
            </a:r>
            <a:r>
              <a:rPr lang="en-US" sz="2400" dirty="0">
                <a:latin typeface="+mj-lt"/>
              </a:rPr>
              <a:t>: 452</a:t>
            </a:r>
            <a:endParaRPr lang="pt-PT" sz="2400" dirty="0">
              <a:latin typeface="+mj-lt"/>
            </a:endParaRP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8B5010B3-CAFB-BD97-3124-32509911B0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35931" y="1826685"/>
            <a:ext cx="5608766" cy="4281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2019-2020 MMR (deaths per 100,000 live births)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A1BD71-7400-178E-EFFC-5CCE438993CA}"/>
              </a:ext>
            </a:extLst>
          </p:cNvPr>
          <p:cNvSpPr txBox="1"/>
          <p:nvPr/>
        </p:nvSpPr>
        <p:spPr>
          <a:xfrm>
            <a:off x="7651716" y="3219658"/>
            <a:ext cx="393716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Slightly higher in</a:t>
            </a:r>
          </a:p>
          <a:p>
            <a:pPr marL="457200" indent="-457200">
              <a:buFontTx/>
              <a:buChar char="-"/>
            </a:pPr>
            <a:r>
              <a:rPr lang="pt-P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rural areas and</a:t>
            </a:r>
          </a:p>
          <a:p>
            <a:pPr marL="457200" indent="-457200">
              <a:buFontTx/>
              <a:buChar char="-"/>
            </a:pPr>
            <a:r>
              <a:rPr lang="pt-P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northern and central regions </a:t>
            </a:r>
            <a:endParaRPr lang="en-US" sz="2800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136D86B-FBBD-4A78-992D-8261F5ED49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4483181"/>
              </p:ext>
            </p:extLst>
          </p:nvPr>
        </p:nvGraphicFramePr>
        <p:xfrm>
          <a:off x="1189703" y="2254798"/>
          <a:ext cx="6685936" cy="4391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62289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2971" y="46487"/>
            <a:ext cx="9579429" cy="2054456"/>
          </a:xfrm>
        </p:spPr>
        <p:txBody>
          <a:bodyPr/>
          <a:lstStyle/>
          <a:p>
            <a:pPr algn="l" rtl="0"/>
            <a:r>
              <a:rPr lang="pt-PT" sz="4000" dirty="0">
                <a:solidFill>
                  <a:schemeClr val="tx1"/>
                </a:solidFill>
              </a:rPr>
              <a:t>Increase in the proportion of deaths due to prematurity and reduction in the weight of deaths due to sepsis in the last 12 years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2523744" y="2127701"/>
            <a:ext cx="4547616" cy="657601"/>
          </a:xfrm>
        </p:spPr>
        <p:txBody>
          <a:bodyPr/>
          <a:lstStyle/>
          <a:p>
            <a:pPr marL="152397" indent="0" algn="l" rtl="0">
              <a:buNone/>
            </a:pPr>
            <a:r>
              <a:rPr lang="pt-PT" dirty="0"/>
              <a:t>Neonates </a:t>
            </a:r>
            <a:r>
              <a:rPr lang="en-US" dirty="0"/>
              <a:t>(0-27days)</a:t>
            </a:r>
            <a:endParaRPr lang="pt-PT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26" y="46487"/>
            <a:ext cx="1608805" cy="65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280981" y="3724943"/>
            <a:ext cx="3069771" cy="193899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en-US" sz="2400" dirty="0">
                <a:latin typeface="+mj-lt"/>
              </a:rPr>
              <a:t>2007 INCAM:</a:t>
            </a:r>
          </a:p>
          <a:p>
            <a:pPr algn="l" rtl="0"/>
            <a:r>
              <a:rPr lang="en-US" sz="2400" dirty="0">
                <a:latin typeface="+mj-lt"/>
              </a:rPr>
              <a:t>Sepsis (35%), IPRE (16%), Prematurity (6%), Other infection (10%)</a:t>
            </a:r>
            <a:endParaRPr lang="pt-PT" sz="2400" dirty="0">
              <a:latin typeface="+mj-lt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BC3AC6E-AA31-4896-83A7-01E3072BDB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526706"/>
              </p:ext>
            </p:extLst>
          </p:nvPr>
        </p:nvGraphicFramePr>
        <p:xfrm>
          <a:off x="609600" y="2632000"/>
          <a:ext cx="7351776" cy="4085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3048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0870" y="157316"/>
            <a:ext cx="11674931" cy="691770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  <a:ea typeface="+mj-ea"/>
              </a:rPr>
              <a:t>Mozambique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98206" y="1191986"/>
            <a:ext cx="7115432" cy="5235801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b="0" dirty="0"/>
              <a:t>Located in southeastern Africa bordered by the Indian Ocean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/>
              <a:t>Population: 31.6 million (65.5% in rural areas)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/>
              <a:t>Life expectancy: 55.7 years old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b="0" dirty="0"/>
              <a:t>HIV prevalence: 13.2%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b="0" dirty="0"/>
              <a:t>Infectious diseases are main causes of morbidity and mortality with NCDs and trauma increasing – triple burden of diseases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24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884" y="960755"/>
            <a:ext cx="4423918" cy="57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36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19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2583025"/>
              </p:ext>
            </p:extLst>
          </p:nvPr>
        </p:nvGraphicFramePr>
        <p:xfrm>
          <a:off x="6807197" y="2254798"/>
          <a:ext cx="3575202" cy="4474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931" y="128607"/>
            <a:ext cx="10328943" cy="1698077"/>
          </a:xfrm>
        </p:spPr>
        <p:txBody>
          <a:bodyPr>
            <a:noAutofit/>
          </a:bodyPr>
          <a:lstStyle/>
          <a:p>
            <a:pPr algn="l" rtl="0"/>
            <a:r>
              <a:rPr lang="pt-P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change in the profile of causes of death in children aged 1 to 59 months-olds but increase of deaths due to trauma in older children 5-14-years-olds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5819B-F00C-59B2-D3A7-938486C2E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0400" y="1826685"/>
            <a:ext cx="4343400" cy="428114"/>
          </a:xfrm>
        </p:spPr>
        <p:txBody>
          <a:bodyPr>
            <a:normAutofit fontScale="55000" lnSpcReduction="20000"/>
          </a:bodyPr>
          <a:lstStyle/>
          <a:p>
            <a:r>
              <a:rPr lang="en-US" sz="4000" b="1" dirty="0"/>
              <a:t>Children 5-14 years-</a:t>
            </a:r>
            <a:r>
              <a:rPr lang="en-US" sz="4000" b="1" dirty="0" err="1"/>
              <a:t>olds</a:t>
            </a:r>
            <a:endParaRPr lang="en-US" sz="4000" b="1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26" y="46487"/>
            <a:ext cx="1608805" cy="65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4527" y="3402873"/>
            <a:ext cx="1779744" cy="193899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>
                <a:latin typeface="+mj-lt"/>
              </a:rPr>
              <a:t>2007 INCAM:</a:t>
            </a:r>
          </a:p>
          <a:p>
            <a:pPr algn="l" rtl="0"/>
            <a:r>
              <a:rPr lang="en-US" sz="2000" dirty="0">
                <a:latin typeface="+mj-lt"/>
              </a:rPr>
              <a:t>Malaria (51%), HIV (16%), Diarrhea (7%), pneumonia (7%)</a:t>
            </a:r>
            <a:endParaRPr lang="pt-PT" sz="20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382398" y="3429000"/>
            <a:ext cx="1682476" cy="163121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>
                <a:latin typeface="+mj-lt"/>
              </a:rPr>
              <a:t>2007 INCAM:</a:t>
            </a:r>
          </a:p>
          <a:p>
            <a:pPr algn="l" rtl="0"/>
            <a:r>
              <a:rPr lang="en-US" sz="2000" dirty="0">
                <a:latin typeface="+mj-lt"/>
              </a:rPr>
              <a:t>Malaria (41%), HIV (14%), Trauma (8%), Diarrhea (6%) </a:t>
            </a:r>
            <a:endParaRPr lang="pt-PT" sz="2000" dirty="0">
              <a:latin typeface="+mj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A4D960-C7A7-4E05-B405-B5293310F886}"/>
              </a:ext>
            </a:extLst>
          </p:cNvPr>
          <p:cNvSpPr/>
          <p:nvPr/>
        </p:nvSpPr>
        <p:spPr>
          <a:xfrm>
            <a:off x="7167488" y="3513527"/>
            <a:ext cx="1915552" cy="4281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36EDE6F-FECA-4080-AC57-CC4316A35B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4311551"/>
              </p:ext>
            </p:extLst>
          </p:nvPr>
        </p:nvGraphicFramePr>
        <p:xfrm>
          <a:off x="2271258" y="2237150"/>
          <a:ext cx="4243403" cy="4509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CC6DF5-5598-ED4D-A087-98EB7A597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53342" y="1826685"/>
            <a:ext cx="3741057" cy="428114"/>
          </a:xfrm>
        </p:spPr>
        <p:txBody>
          <a:bodyPr>
            <a:normAutofit fontScale="55000" lnSpcReduction="20000"/>
          </a:bodyPr>
          <a:lstStyle/>
          <a:p>
            <a:r>
              <a:rPr lang="en-US" sz="4000" b="1" dirty="0"/>
              <a:t>Children 1-59</a:t>
            </a:r>
            <a:r>
              <a:rPr lang="en-US" sz="4000" b="1" baseline="0" dirty="0"/>
              <a:t> months-</a:t>
            </a:r>
            <a:r>
              <a:rPr lang="en-US" sz="4000" b="1" baseline="0" dirty="0" err="1"/>
              <a:t>olds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51619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F2EBE6-639F-4EC6-81C2-EAFAAF6CB1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414947"/>
              </p:ext>
            </p:extLst>
          </p:nvPr>
        </p:nvGraphicFramePr>
        <p:xfrm>
          <a:off x="4100052" y="1350953"/>
          <a:ext cx="7705868" cy="5137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/>
            <a:r>
              <a:rPr lang="pt-P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in the burden of deaths from NCDs in adults aged 50 and over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26" y="46487"/>
            <a:ext cx="1608805" cy="65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8947" y="2507225"/>
            <a:ext cx="3317982" cy="138499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en-US" sz="2800" dirty="0">
                <a:latin typeface="+mj-lt"/>
              </a:rPr>
              <a:t>2007 INCAM: 15Y+:</a:t>
            </a:r>
          </a:p>
          <a:p>
            <a:pPr algn="l" rtl="0"/>
            <a:r>
              <a:rPr lang="en-US" sz="2800" dirty="0">
                <a:latin typeface="+mj-lt"/>
              </a:rPr>
              <a:t>HIV (40%), malaria (14%), Trauma (6%)</a:t>
            </a:r>
            <a:endParaRPr lang="pt-PT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6531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Chart 44">
            <a:extLst>
              <a:ext uri="{FF2B5EF4-FFF2-40B4-BE49-F238E27FC236}">
                <a16:creationId xmlns:a16="http://schemas.microsoft.com/office/drawing/2014/main" id="{00000000-0008-0000-1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6066200"/>
              </p:ext>
            </p:extLst>
          </p:nvPr>
        </p:nvGraphicFramePr>
        <p:xfrm>
          <a:off x="1150912" y="4679097"/>
          <a:ext cx="3133916" cy="1681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968E944E-CD7F-4DBD-8C5D-BEC4C919C64E}"/>
              </a:ext>
            </a:extLst>
          </p:cNvPr>
          <p:cNvSpPr txBox="1"/>
          <p:nvPr/>
        </p:nvSpPr>
        <p:spPr>
          <a:xfrm>
            <a:off x="9326015" y="3123410"/>
            <a:ext cx="1212750" cy="540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41" dirty="0">
                <a:latin typeface="Candara" panose="020E0502030303020204" pitchFamily="34" charset="0"/>
              </a:rPr>
              <a:t>9/13 </a:t>
            </a:r>
            <a:r>
              <a:rPr lang="en-US" sz="971" dirty="0">
                <a:latin typeface="Candara" panose="020E0502030303020204" pitchFamily="34" charset="0"/>
              </a:rPr>
              <a:t>complied with referral</a:t>
            </a:r>
          </a:p>
        </p:txBody>
      </p:sp>
      <p:graphicFrame>
        <p:nvGraphicFramePr>
          <p:cNvPr id="60" name="Diagram 59">
            <a:extLst>
              <a:ext uri="{FF2B5EF4-FFF2-40B4-BE49-F238E27FC236}">
                <a16:creationId xmlns:a16="http://schemas.microsoft.com/office/drawing/2014/main" id="{DA5C1096-A9A0-4632-9931-CBBCB85166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0482841"/>
              </p:ext>
            </p:extLst>
          </p:nvPr>
        </p:nvGraphicFramePr>
        <p:xfrm>
          <a:off x="1710578" y="1220021"/>
          <a:ext cx="8480987" cy="217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7029EAB8-D3C6-3FB2-73C0-71F067F8E332}"/>
              </a:ext>
            </a:extLst>
          </p:cNvPr>
          <p:cNvGrpSpPr/>
          <p:nvPr/>
        </p:nvGrpSpPr>
        <p:grpSpPr>
          <a:xfrm>
            <a:off x="1780701" y="4005323"/>
            <a:ext cx="8758064" cy="340483"/>
            <a:chOff x="1775466" y="4203105"/>
            <a:chExt cx="8758064" cy="340483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A366CEC-5FE0-4792-8FA8-78819EDC94E7}"/>
                </a:ext>
              </a:extLst>
            </p:cNvPr>
            <p:cNvGrpSpPr/>
            <p:nvPr/>
          </p:nvGrpSpPr>
          <p:grpSpPr>
            <a:xfrm>
              <a:off x="4420446" y="4258773"/>
              <a:ext cx="3134320" cy="231086"/>
              <a:chOff x="3064335" y="0"/>
              <a:chExt cx="3552229" cy="234604"/>
            </a:xfrm>
            <a:solidFill>
              <a:srgbClr val="FBEAD1"/>
            </a:solidFill>
          </p:grpSpPr>
          <p:sp>
            <p:nvSpPr>
              <p:cNvPr id="71" name="Arrow: Chevron 70">
                <a:extLst>
                  <a:ext uri="{FF2B5EF4-FFF2-40B4-BE49-F238E27FC236}">
                    <a16:creationId xmlns:a16="http://schemas.microsoft.com/office/drawing/2014/main" id="{D591AEAA-60CC-48C7-90C1-E1667ADB1FA7}"/>
                  </a:ext>
                </a:extLst>
              </p:cNvPr>
              <p:cNvSpPr/>
              <p:nvPr/>
            </p:nvSpPr>
            <p:spPr>
              <a:xfrm>
                <a:off x="3064335" y="0"/>
                <a:ext cx="3552229" cy="234604"/>
              </a:xfrm>
              <a:prstGeom prst="chevron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2" name="Arrow: Chevron 4">
                <a:extLst>
                  <a:ext uri="{FF2B5EF4-FFF2-40B4-BE49-F238E27FC236}">
                    <a16:creationId xmlns:a16="http://schemas.microsoft.com/office/drawing/2014/main" id="{607B44FB-F641-466C-B7B9-B91D9B718BA1}"/>
                  </a:ext>
                </a:extLst>
              </p:cNvPr>
              <p:cNvSpPr txBox="1"/>
              <p:nvPr/>
            </p:nvSpPr>
            <p:spPr>
              <a:xfrm>
                <a:off x="3181638" y="0"/>
                <a:ext cx="2592688" cy="232231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8829" tIns="12943" rIns="12943" bIns="12943" numCol="1" spcCol="1270" anchor="ctr" anchorCtr="0">
                <a:noAutofit/>
              </a:bodyPr>
              <a:lstStyle/>
              <a:p>
                <a:pPr defTabSz="431449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 dirty="0">
                    <a:solidFill>
                      <a:schemeClr val="tx1"/>
                    </a:solidFill>
                    <a:latin typeface="Candara" panose="020E0502030303020204" pitchFamily="34" charset="0"/>
                  </a:rPr>
                  <a:t>Care chosen</a:t>
                </a: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9A0333B-182B-4284-A039-E01AF86B4755}"/>
                </a:ext>
              </a:extLst>
            </p:cNvPr>
            <p:cNvGrpSpPr/>
            <p:nvPr/>
          </p:nvGrpSpPr>
          <p:grpSpPr>
            <a:xfrm>
              <a:off x="6789711" y="4203105"/>
              <a:ext cx="3743819" cy="340483"/>
              <a:chOff x="5749501" y="-73885"/>
              <a:chExt cx="4242995" cy="368356"/>
            </a:xfrm>
          </p:grpSpPr>
          <p:sp>
            <p:nvSpPr>
              <p:cNvPr id="69" name="Arrow: Chevron 68">
                <a:extLst>
                  <a:ext uri="{FF2B5EF4-FFF2-40B4-BE49-F238E27FC236}">
                    <a16:creationId xmlns:a16="http://schemas.microsoft.com/office/drawing/2014/main" id="{6F25B274-27C5-4200-BF1E-18D892716482}"/>
                  </a:ext>
                </a:extLst>
              </p:cNvPr>
              <p:cNvSpPr/>
              <p:nvPr/>
            </p:nvSpPr>
            <p:spPr>
              <a:xfrm>
                <a:off x="5864806" y="0"/>
                <a:ext cx="3552229" cy="234604"/>
              </a:xfrm>
              <a:prstGeom prst="chevron">
                <a:avLst/>
              </a:prstGeom>
              <a:solidFill>
                <a:srgbClr val="A7928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0" name="Arrow: Chevron 6">
                <a:extLst>
                  <a:ext uri="{FF2B5EF4-FFF2-40B4-BE49-F238E27FC236}">
                    <a16:creationId xmlns:a16="http://schemas.microsoft.com/office/drawing/2014/main" id="{E0C85B24-3045-4001-B668-A33474013D31}"/>
                  </a:ext>
                </a:extLst>
              </p:cNvPr>
              <p:cNvSpPr txBox="1"/>
              <p:nvPr/>
            </p:nvSpPr>
            <p:spPr>
              <a:xfrm>
                <a:off x="5749501" y="-73885"/>
                <a:ext cx="4242995" cy="36835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8829" tIns="12943" rIns="12943" bIns="12943" numCol="1" spcCol="1270" anchor="ctr" anchorCtr="0">
                <a:noAutofit/>
              </a:bodyPr>
              <a:lstStyle/>
              <a:p>
                <a:pPr algn="ctr" defTabSz="431449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 dirty="0">
                    <a:latin typeface="Candara" panose="020E0502030303020204" pitchFamily="34" charset="0"/>
                  </a:rPr>
                  <a:t>Outcomes of formal care  (n=904)</a:t>
                </a: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1B502685-DD6F-4514-AB56-26AF6B6F02E8}"/>
                </a:ext>
              </a:extLst>
            </p:cNvPr>
            <p:cNvGrpSpPr/>
            <p:nvPr/>
          </p:nvGrpSpPr>
          <p:grpSpPr>
            <a:xfrm>
              <a:off x="1775466" y="4258775"/>
              <a:ext cx="2748482" cy="233180"/>
              <a:chOff x="-3345696" y="637953"/>
              <a:chExt cx="3275914" cy="266971"/>
            </a:xfrm>
          </p:grpSpPr>
          <p:sp>
            <p:nvSpPr>
              <p:cNvPr id="74" name="Arrow: Chevron 73">
                <a:extLst>
                  <a:ext uri="{FF2B5EF4-FFF2-40B4-BE49-F238E27FC236}">
                    <a16:creationId xmlns:a16="http://schemas.microsoft.com/office/drawing/2014/main" id="{89E3FA0B-2395-4CE8-A343-220233D459C4}"/>
                  </a:ext>
                </a:extLst>
              </p:cNvPr>
              <p:cNvSpPr/>
              <p:nvPr/>
            </p:nvSpPr>
            <p:spPr>
              <a:xfrm>
                <a:off x="-3334950" y="640350"/>
                <a:ext cx="3265168" cy="264574"/>
              </a:xfrm>
              <a:prstGeom prst="chevron">
                <a:avLst/>
              </a:prstGeom>
              <a:solidFill>
                <a:srgbClr val="A7928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5" name="Arrow: Chevron 4">
                <a:extLst>
                  <a:ext uri="{FF2B5EF4-FFF2-40B4-BE49-F238E27FC236}">
                    <a16:creationId xmlns:a16="http://schemas.microsoft.com/office/drawing/2014/main" id="{AD59EEE0-B91A-495F-A12A-75C7D0BFE8C9}"/>
                  </a:ext>
                </a:extLst>
              </p:cNvPr>
              <p:cNvSpPr txBox="1"/>
              <p:nvPr/>
            </p:nvSpPr>
            <p:spPr>
              <a:xfrm>
                <a:off x="-3345696" y="637953"/>
                <a:ext cx="3180757" cy="23460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8829" tIns="12943" rIns="12943" bIns="12943" numCol="1" spcCol="1270" anchor="ctr" anchorCtr="0">
                <a:noAutofit/>
              </a:bodyPr>
              <a:lstStyle/>
              <a:p>
                <a:pPr algn="ctr" defTabSz="431449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 dirty="0">
                    <a:solidFill>
                      <a:schemeClr val="bg1"/>
                    </a:solidFill>
                    <a:latin typeface="Candara" panose="020E0502030303020204" pitchFamily="34" charset="0"/>
                  </a:rPr>
                  <a:t>Decided whether to seek care</a:t>
                </a:r>
              </a:p>
            </p:txBody>
          </p:sp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BDD1C4B9-A844-4827-9E88-799AD8436C5A}"/>
              </a:ext>
            </a:extLst>
          </p:cNvPr>
          <p:cNvSpPr txBox="1"/>
          <p:nvPr/>
        </p:nvSpPr>
        <p:spPr>
          <a:xfrm>
            <a:off x="1957622" y="4471664"/>
            <a:ext cx="2762000" cy="309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12" b="1" dirty="0">
                <a:latin typeface="Candara" panose="020E0502030303020204" pitchFamily="34" charset="0"/>
              </a:rPr>
              <a:t>1324 deaths aged 1-59 months 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93E0169-FDC5-412B-B7FC-3928AE44D3B8}"/>
              </a:ext>
            </a:extLst>
          </p:cNvPr>
          <p:cNvSpPr/>
          <p:nvPr/>
        </p:nvSpPr>
        <p:spPr>
          <a:xfrm>
            <a:off x="4507819" y="4679097"/>
            <a:ext cx="2259106" cy="1613647"/>
          </a:xfrm>
          <a:prstGeom prst="rect">
            <a:avLst/>
          </a:prstGeom>
          <a:solidFill>
            <a:srgbClr val="FBEAD1"/>
          </a:solidFill>
          <a:ln>
            <a:solidFill>
              <a:srgbClr val="FBEA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58918AD-6A26-419C-BD59-7F299C8C9CBD}"/>
              </a:ext>
            </a:extLst>
          </p:cNvPr>
          <p:cNvSpPr txBox="1"/>
          <p:nvPr/>
        </p:nvSpPr>
        <p:spPr>
          <a:xfrm>
            <a:off x="9764343" y="4679097"/>
            <a:ext cx="940070" cy="689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41" dirty="0">
                <a:latin typeface="Candara" panose="020E0502030303020204" pitchFamily="34" charset="0"/>
              </a:rPr>
              <a:t>75/92</a:t>
            </a:r>
            <a:r>
              <a:rPr lang="en-US" sz="1588" dirty="0">
                <a:latin typeface="Candara" panose="020E0502030303020204" pitchFamily="34" charset="0"/>
              </a:rPr>
              <a:t> </a:t>
            </a:r>
            <a:r>
              <a:rPr lang="en-US" sz="971" dirty="0">
                <a:latin typeface="Candara" panose="020E0502030303020204" pitchFamily="34" charset="0"/>
              </a:rPr>
              <a:t>complied with referral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FD654F5-A411-469A-8A2D-357F1EF2BC6B}"/>
              </a:ext>
            </a:extLst>
          </p:cNvPr>
          <p:cNvSpPr txBox="1"/>
          <p:nvPr/>
        </p:nvSpPr>
        <p:spPr>
          <a:xfrm>
            <a:off x="3260961" y="5824432"/>
            <a:ext cx="12682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 died before receiving care</a:t>
            </a: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B34C8532-3710-4FCF-98CE-73E6D91E54DC}"/>
              </a:ext>
            </a:extLst>
          </p:cNvPr>
          <p:cNvCxnSpPr>
            <a:cxnSpLocks/>
          </p:cNvCxnSpPr>
          <p:nvPr/>
        </p:nvCxnSpPr>
        <p:spPr>
          <a:xfrm>
            <a:off x="3338622" y="5435812"/>
            <a:ext cx="455654" cy="376754"/>
          </a:xfrm>
          <a:prstGeom prst="bentConnector3">
            <a:avLst>
              <a:gd name="adj1" fmla="val 99415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3CB23D41-05FB-4778-8388-D63DDEA658AD}"/>
              </a:ext>
            </a:extLst>
          </p:cNvPr>
          <p:cNvSpPr/>
          <p:nvPr/>
        </p:nvSpPr>
        <p:spPr>
          <a:xfrm>
            <a:off x="4390753" y="1865251"/>
            <a:ext cx="2614095" cy="1835162"/>
          </a:xfrm>
          <a:prstGeom prst="rect">
            <a:avLst/>
          </a:prstGeom>
          <a:solidFill>
            <a:srgbClr val="FBEAD1"/>
          </a:solidFill>
          <a:ln>
            <a:solidFill>
              <a:srgbClr val="FBEA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DCCAB8-CC0B-43AC-9E03-AE9C1AC101A6}"/>
              </a:ext>
            </a:extLst>
          </p:cNvPr>
          <p:cNvSpPr txBox="1"/>
          <p:nvPr/>
        </p:nvSpPr>
        <p:spPr>
          <a:xfrm>
            <a:off x="1954831" y="1552495"/>
            <a:ext cx="2284988" cy="309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12" b="1" dirty="0">
                <a:latin typeface="Candara" panose="020E0502030303020204" pitchFamily="34" charset="0"/>
              </a:rPr>
              <a:t>581 neonatal deaths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DAC824-C97B-49CE-AFAD-7059648B7297}"/>
              </a:ext>
            </a:extLst>
          </p:cNvPr>
          <p:cNvSpPr txBox="1"/>
          <p:nvPr/>
        </p:nvSpPr>
        <p:spPr>
          <a:xfrm>
            <a:off x="4541689" y="3442772"/>
            <a:ext cx="21702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died before receiving care</a:t>
            </a:r>
          </a:p>
        </p:txBody>
      </p:sp>
      <p:graphicFrame>
        <p:nvGraphicFramePr>
          <p:cNvPr id="52" name="Chart 51">
            <a:extLst>
              <a:ext uri="{FF2B5EF4-FFF2-40B4-BE49-F238E27FC236}">
                <a16:creationId xmlns:a16="http://schemas.microsoft.com/office/drawing/2014/main" id="{00000000-0008-0000-0F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512320"/>
              </p:ext>
            </p:extLst>
          </p:nvPr>
        </p:nvGraphicFramePr>
        <p:xfrm>
          <a:off x="4239819" y="1865251"/>
          <a:ext cx="2824934" cy="1577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E5F4D354-E49E-8AE5-37F8-E4D907B326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4047073"/>
              </p:ext>
            </p:extLst>
          </p:nvPr>
        </p:nvGraphicFramePr>
        <p:xfrm>
          <a:off x="1683006" y="1960419"/>
          <a:ext cx="2733454" cy="1634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00000000-0008-0000-0F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1624544"/>
              </p:ext>
            </p:extLst>
          </p:nvPr>
        </p:nvGraphicFramePr>
        <p:xfrm>
          <a:off x="6913818" y="1569472"/>
          <a:ext cx="3111953" cy="2047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00000000-0008-0000-1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280068"/>
              </p:ext>
            </p:extLst>
          </p:nvPr>
        </p:nvGraphicFramePr>
        <p:xfrm>
          <a:off x="4257368" y="4549446"/>
          <a:ext cx="2824833" cy="1490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50" name="Chart 49">
            <a:extLst>
              <a:ext uri="{FF2B5EF4-FFF2-40B4-BE49-F238E27FC236}">
                <a16:creationId xmlns:a16="http://schemas.microsoft.com/office/drawing/2014/main" id="{00000000-0008-0000-10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4190082"/>
              </p:ext>
            </p:extLst>
          </p:nvPr>
        </p:nvGraphicFramePr>
        <p:xfrm>
          <a:off x="7212907" y="4401475"/>
          <a:ext cx="2824833" cy="1899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4406EC1-1D5C-13E1-26B6-96DDE0140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079" y="37203"/>
            <a:ext cx="9644824" cy="847200"/>
          </a:xfrm>
        </p:spPr>
        <p:txBody>
          <a:bodyPr>
            <a:noAutofit/>
          </a:bodyPr>
          <a:lstStyle/>
          <a:p>
            <a:r>
              <a:rPr lang="pt-P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demand for health care for neonates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220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08079" y="37203"/>
            <a:ext cx="10146269" cy="1201662"/>
          </a:xfrm>
        </p:spPr>
        <p:txBody>
          <a:bodyPr>
            <a:normAutofit fontScale="90000"/>
          </a:bodyPr>
          <a:lstStyle/>
          <a:p>
            <a:pPr algn="l" rtl="0"/>
            <a:r>
              <a:rPr lang="pt-PT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rates of referral of older adults to other health facilities that result in deaths</a:t>
            </a:r>
          </a:p>
        </p:txBody>
      </p:sp>
      <p:sp>
        <p:nvSpPr>
          <p:cNvPr id="9" name="Rectangle 8"/>
          <p:cNvSpPr/>
          <p:nvPr/>
        </p:nvSpPr>
        <p:spPr>
          <a:xfrm>
            <a:off x="2403987" y="6651523"/>
            <a:ext cx="589936" cy="206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EB69E7-278F-3BC2-852D-DA123F4CD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681" y="1101203"/>
            <a:ext cx="9743771" cy="546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52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3A105A-1346-000C-DA6D-85F468742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455" y="70530"/>
            <a:ext cx="8804540" cy="1002599"/>
          </a:xfrm>
        </p:spPr>
        <p:txBody>
          <a:bodyPr>
            <a:noAutofit/>
          </a:bodyPr>
          <a:lstStyle/>
          <a:p>
            <a:r>
              <a:rPr lang="pt-PT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strong platform for additional studies </a:t>
            </a:r>
            <a:endParaRPr lang="en-US" sz="36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3FF8F7A-4651-E4E3-3F19-4390CD43BEC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03848" y="989227"/>
            <a:ext cx="4071938" cy="469900"/>
          </a:xfrm>
        </p:spPr>
        <p:txBody>
          <a:bodyPr>
            <a:normAutofit fontScale="92500"/>
          </a:bodyPr>
          <a:lstStyle/>
          <a:p>
            <a:r>
              <a:rPr lang="en-US" sz="2000" dirty="0"/>
              <a:t>Strengthening e-CRVS in Inhambane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CB17E42-3DCF-B454-5ADD-2CA1C60C233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86365" y="1808781"/>
            <a:ext cx="3657600" cy="469900"/>
          </a:xfrm>
        </p:spPr>
        <p:txBody>
          <a:bodyPr>
            <a:normAutofit fontScale="92500"/>
          </a:bodyPr>
          <a:lstStyle/>
          <a:p>
            <a:r>
              <a:rPr lang="en-US" sz="1800" dirty="0"/>
              <a:t>Dried Blood spot (DBS) in Zambezia</a:t>
            </a:r>
          </a:p>
        </p:txBody>
      </p:sp>
      <p:pic>
        <p:nvPicPr>
          <p:cNvPr id="12" name="Picture 11" descr="A group of people sitting in the sand&#10;&#10;Description automatically generated">
            <a:extLst>
              <a:ext uri="{FF2B5EF4-FFF2-40B4-BE49-F238E27FC236}">
                <a16:creationId xmlns:a16="http://schemas.microsoft.com/office/drawing/2014/main" id="{9FAECAF5-8B38-8433-2040-7C10128E70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9"/>
          <a:stretch/>
        </p:blipFill>
        <p:spPr>
          <a:xfrm>
            <a:off x="358775" y="1475965"/>
            <a:ext cx="4072663" cy="3200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6A2262-BDF0-84A1-0B40-3773624266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0"/>
          <a:stretch/>
        </p:blipFill>
        <p:spPr>
          <a:xfrm>
            <a:off x="4431438" y="2381312"/>
            <a:ext cx="3712527" cy="3200400"/>
          </a:xfrm>
          <a:prstGeom prst="rect">
            <a:avLst/>
          </a:prstGeom>
          <a:solidFill>
            <a:schemeClr val="accent1">
              <a:alpha val="94000"/>
            </a:schemeClr>
          </a:solidFill>
          <a:ln>
            <a:solidFill>
              <a:schemeClr val="accent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9A9FFC3-8F47-A81C-CDFB-758B0597C425}"/>
              </a:ext>
            </a:extLst>
          </p:cNvPr>
          <p:cNvSpPr txBox="1"/>
          <p:nvPr/>
        </p:nvSpPr>
        <p:spPr>
          <a:xfrm>
            <a:off x="8463617" y="2666587"/>
            <a:ext cx="35357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/>
              <a:t>Rapid Mortality Mobile Phone Survey (RaMMPS)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B7C9F9A-34A4-8C98-8491-F3FA33002E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25" t="17014" r="17440" b="9543"/>
          <a:stretch/>
        </p:blipFill>
        <p:spPr>
          <a:xfrm>
            <a:off x="8143965" y="3406519"/>
            <a:ext cx="3944549" cy="34514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0940751-C5A1-A9D4-0ABC-3C522C759B3B}"/>
              </a:ext>
            </a:extLst>
          </p:cNvPr>
          <p:cNvSpPr txBox="1"/>
          <p:nvPr/>
        </p:nvSpPr>
        <p:spPr>
          <a:xfrm>
            <a:off x="234161" y="5541298"/>
            <a:ext cx="35930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/>
              <a:t>Impact of COVID on Reproductive maternal, newborn child health and Nutrition (RMNCH-N)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9A5529-19A8-3BAB-EE81-E1D04E8CF07D}"/>
              </a:ext>
            </a:extLst>
          </p:cNvPr>
          <p:cNvSpPr txBox="1"/>
          <p:nvPr/>
        </p:nvSpPr>
        <p:spPr>
          <a:xfrm>
            <a:off x="4296697" y="6103784"/>
            <a:ext cx="32218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/>
              <a:t>Maternal mortality surveillance</a:t>
            </a:r>
          </a:p>
        </p:txBody>
      </p:sp>
    </p:spTree>
    <p:extLst>
      <p:ext uri="{BB962C8B-B14F-4D97-AF65-F5344CB8AC3E}">
        <p14:creationId xmlns:p14="http://schemas.microsoft.com/office/powerpoint/2010/main" val="569730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DB407-ACB3-4D8C-9A3C-7CA6815C92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70528" y="139020"/>
            <a:ext cx="8362043" cy="84772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39AC"/>
                </a:solidFill>
                <a:ea typeface="+mj-ea"/>
              </a:rPr>
              <a:t>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87D14-E8B2-4592-BF99-8C41803FC06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25714" y="851807"/>
            <a:ext cx="11075988" cy="1143000"/>
          </a:xfrm>
        </p:spPr>
        <p:txBody>
          <a:bodyPr/>
          <a:lstStyle/>
          <a:p>
            <a:pPr marL="152397" indent="0">
              <a:buNone/>
            </a:pPr>
            <a:r>
              <a:rPr lang="en-US" sz="2400" b="0" dirty="0"/>
              <a:t>Extremely challenging context </a:t>
            </a:r>
          </a:p>
          <a:p>
            <a:pPr marL="152397" indent="0">
              <a:buNone/>
            </a:pPr>
            <a:r>
              <a:rPr lang="en-US" sz="2400" b="0" dirty="0"/>
              <a:t>COVID-19 delays to field and laboratory supplies, Zambezia terrain, logistics</a:t>
            </a:r>
          </a:p>
        </p:txBody>
      </p:sp>
      <p:pic>
        <p:nvPicPr>
          <p:cNvPr id="6" name="Picture 5" descr="A picture containing tree, outdoor, plant, dirt&#10;&#10;Description automatically generated">
            <a:extLst>
              <a:ext uri="{FF2B5EF4-FFF2-40B4-BE49-F238E27FC236}">
                <a16:creationId xmlns:a16="http://schemas.microsoft.com/office/drawing/2014/main" id="{CF33A842-9993-4BE5-BA77-01C15F94E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0" b="10085"/>
          <a:stretch/>
        </p:blipFill>
        <p:spPr>
          <a:xfrm>
            <a:off x="4104367" y="2476501"/>
            <a:ext cx="2359205" cy="4038600"/>
          </a:xfrm>
          <a:prstGeom prst="rect">
            <a:avLst/>
          </a:prstGeom>
        </p:spPr>
      </p:pic>
      <p:pic>
        <p:nvPicPr>
          <p:cNvPr id="8" name="Picture 7" descr="A picture containing sky, water, outdoor, boat&#10;&#10;Description automatically generated">
            <a:extLst>
              <a:ext uri="{FF2B5EF4-FFF2-40B4-BE49-F238E27FC236}">
                <a16:creationId xmlns:a16="http://schemas.microsoft.com/office/drawing/2014/main" id="{DB90DEC0-6E24-453E-9F1D-0A24883494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9" r="31852" b="32496"/>
          <a:stretch/>
        </p:blipFill>
        <p:spPr>
          <a:xfrm>
            <a:off x="342901" y="2443507"/>
            <a:ext cx="3505199" cy="3214721"/>
          </a:xfrm>
          <a:prstGeom prst="rect">
            <a:avLst/>
          </a:prstGeom>
        </p:spPr>
      </p:pic>
      <p:pic>
        <p:nvPicPr>
          <p:cNvPr id="10" name="Picture 9" descr="A picture containing tree, outdoor, skating, ground&#10;&#10;Description automatically generated">
            <a:extLst>
              <a:ext uri="{FF2B5EF4-FFF2-40B4-BE49-F238E27FC236}">
                <a16:creationId xmlns:a16="http://schemas.microsoft.com/office/drawing/2014/main" id="{706F3A16-7162-4EA2-926D-3E7C235BA8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9" t="20000" b="18889"/>
          <a:stretch/>
        </p:blipFill>
        <p:spPr>
          <a:xfrm>
            <a:off x="6719839" y="1975633"/>
            <a:ext cx="2359205" cy="2415650"/>
          </a:xfrm>
          <a:prstGeom prst="rect">
            <a:avLst/>
          </a:prstGeom>
        </p:spPr>
      </p:pic>
      <p:pic>
        <p:nvPicPr>
          <p:cNvPr id="12" name="Picture 11" descr="A group of people outside&#10;&#10;Description automatically generated with low confidence">
            <a:extLst>
              <a:ext uri="{FF2B5EF4-FFF2-40B4-BE49-F238E27FC236}">
                <a16:creationId xmlns:a16="http://schemas.microsoft.com/office/drawing/2014/main" id="{16C6C4C7-31D6-4A29-B5FE-48BB05E2B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199" y="4355932"/>
            <a:ext cx="3009899" cy="225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84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B7E2C2-BF98-4B6F-9678-0AD9365FA9E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518557"/>
            <a:ext cx="11495313" cy="4278086"/>
          </a:xfrm>
        </p:spPr>
        <p:txBody>
          <a:bodyPr/>
          <a:lstStyle/>
          <a:p>
            <a:r>
              <a:rPr lang="en-US" b="0" dirty="0"/>
              <a:t>COMSA is a unique platform in Mozambique (and in Africa) and generates highly relevant data for monitoring the SDGs and selected interventions</a:t>
            </a:r>
          </a:p>
          <a:p>
            <a:r>
              <a:rPr lang="en-US" b="0" dirty="0"/>
              <a:t>The System has shown its potential through the support of selected interventions and as a framework for integrated surveillance;</a:t>
            </a:r>
          </a:p>
          <a:p>
            <a:r>
              <a:rPr lang="en-US" b="0" dirty="0"/>
              <a:t>Integrated disease surveillance are needed to support interventions and primary health care;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 bwMode="auto">
          <a:xfrm>
            <a:off x="832757" y="160338"/>
            <a:ext cx="10384972" cy="1145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879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79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79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79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79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E3A60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E3A60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E3A60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E3A6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/>
            <a:r>
              <a:rPr lang="fr-CH" dirty="0">
                <a:solidFill>
                  <a:srgbClr val="0039AC"/>
                </a:solidFill>
                <a:ea typeface="+mj-ea"/>
              </a:rPr>
              <a:t>Conclusions</a:t>
            </a:r>
            <a:endParaRPr lang="en-AU" dirty="0">
              <a:solidFill>
                <a:srgbClr val="0039AC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45832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DF3B31F-20B4-4EA5-8BC3-2799B310D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4341" y="1380281"/>
            <a:ext cx="2206016" cy="15591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32E5AF-05ED-4618-86D3-B5D36BB3E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573" y="1393742"/>
            <a:ext cx="1921836" cy="1532218"/>
          </a:xfrm>
          <a:prstGeom prst="rect">
            <a:avLst/>
          </a:prstGeom>
        </p:spPr>
      </p:pic>
      <p:pic>
        <p:nvPicPr>
          <p:cNvPr id="1028" name="Picture 4" descr="BMGF">
            <a:extLst>
              <a:ext uri="{FF2B5EF4-FFF2-40B4-BE49-F238E27FC236}">
                <a16:creationId xmlns:a16="http://schemas.microsoft.com/office/drawing/2014/main" id="{133EDD44-43A0-4AEF-96D7-64B81C57B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273" y="3633421"/>
            <a:ext cx="5244427" cy="131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8434243-A943-484C-A09B-175B041BFDCA}"/>
              </a:ext>
            </a:extLst>
          </p:cNvPr>
          <p:cNvSpPr txBox="1">
            <a:spLocks/>
          </p:cNvSpPr>
          <p:nvPr/>
        </p:nvSpPr>
        <p:spPr bwMode="auto">
          <a:xfrm>
            <a:off x="2179359" y="5629027"/>
            <a:ext cx="7436100" cy="15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67" b="1" kern="1200" baseline="0">
                <a:solidFill>
                  <a:srgbClr val="00879C"/>
                </a:solidFill>
                <a:latin typeface="Calibri" panose="020F0502020204030204" pitchFamily="34" charset="0"/>
                <a:ea typeface="MS PGothic" pitchFamily="34" charset="-128"/>
                <a:cs typeface="Times New Roman" pitchFamily="18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79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79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79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79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E3A60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E3A60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E3A60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E3A6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11430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Obrigado!</a:t>
            </a:r>
            <a:br>
              <a:rPr lang="en-US" sz="4000" dirty="0">
                <a:solidFill>
                  <a:schemeClr val="accent6">
                    <a:lumMod val="75000"/>
                  </a:schemeClr>
                </a:solidFill>
              </a:rPr>
            </a:br>
            <a:endParaRPr lang="en-US" sz="4000" i="1" dirty="0">
              <a:solidFill>
                <a:schemeClr val="accent6">
                  <a:lumMod val="75000"/>
                </a:schemeClr>
              </a:solidFill>
              <a:highlight>
                <a:srgbClr val="00FFFF"/>
              </a:highlight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86" y="1393742"/>
            <a:ext cx="2206016" cy="1163691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2700E579-4B0E-7F37-A982-FFBE0D64B1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0"/>
          <a:stretch/>
        </p:blipFill>
        <p:spPr bwMode="auto">
          <a:xfrm>
            <a:off x="9953248" y="1827275"/>
            <a:ext cx="1612598" cy="7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2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BAB52-07EE-48E3-A3CA-C830A4338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55" y="348164"/>
            <a:ext cx="7647710" cy="1052135"/>
          </a:xfrm>
        </p:spPr>
        <p:txBody>
          <a:bodyPr>
            <a:noAutofit/>
          </a:bodyPr>
          <a:lstStyle/>
          <a:p>
            <a:r>
              <a:rPr lang="en-US" sz="3200" dirty="0"/>
              <a:t>Designing COMSA Mozambique to Strengthen CRVS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A9B0B-DA6B-4FC9-9BAE-8BEDC9961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3163" y="2691576"/>
            <a:ext cx="3552403" cy="3759967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233363" indent="-233363">
              <a:buNone/>
            </a:pPr>
            <a:r>
              <a:rPr lang="en-US" sz="1900" b="1" dirty="0"/>
              <a:t>3</a:t>
            </a:r>
            <a:r>
              <a:rPr lang="en-US" sz="2000" b="1" dirty="0"/>
              <a:t>. </a:t>
            </a:r>
            <a:r>
              <a:rPr lang="en-US" sz="1600" b="1" dirty="0"/>
              <a:t>Currently under-discussion with CRVS Unit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dirty="0"/>
              <a:t>Assess compatibility between COMSA and CRVS data systems system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dirty="0"/>
              <a:t>Make COMSA data on births, deaths, and cause of death available to CRVS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dirty="0"/>
              <a:t>CRVS  will document accuracy of events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dirty="0"/>
              <a:t>CRVS upload data into CRVS system and issue event certificate to the family</a:t>
            </a:r>
          </a:p>
          <a:p>
            <a:pPr marL="0" indent="0">
              <a:buNone/>
            </a:pPr>
            <a:r>
              <a:rPr lang="en-US" sz="1700" b="1" dirty="0"/>
              <a:t>Note</a:t>
            </a:r>
            <a:r>
              <a:rPr lang="en-US" sz="1700" dirty="0"/>
              <a:t>: </a:t>
            </a:r>
            <a:r>
              <a:rPr lang="en-US" sz="1700" i="1" dirty="0"/>
              <a:t>By law registration must be done by CRVS. COMSA cannot link directly its system to CRVS data system</a:t>
            </a:r>
            <a:endParaRPr lang="en-US" sz="19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BD0566-5A5C-4D33-B919-5FBA23EC7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3163" y="291947"/>
            <a:ext cx="3641404" cy="2060555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A53032-7B5E-49C0-84E5-EF6547D0C687}"/>
              </a:ext>
            </a:extLst>
          </p:cNvPr>
          <p:cNvSpPr/>
          <p:nvPr/>
        </p:nvSpPr>
        <p:spPr>
          <a:xfrm>
            <a:off x="6029497" y="4506765"/>
            <a:ext cx="1724905" cy="7315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Mozambique CRVS  System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3542191-F205-41FC-B209-AE44A8D8DAB3}"/>
              </a:ext>
            </a:extLst>
          </p:cNvPr>
          <p:cNvCxnSpPr>
            <a:cxnSpLocks/>
            <a:stCxn id="22" idx="6"/>
            <a:endCxn id="7" idx="1"/>
          </p:cNvCxnSpPr>
          <p:nvPr/>
        </p:nvCxnSpPr>
        <p:spPr>
          <a:xfrm>
            <a:off x="3306706" y="4856533"/>
            <a:ext cx="2722791" cy="15992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23C9656-8178-4DEF-93C5-5EC2C3E2B06A}"/>
              </a:ext>
            </a:extLst>
          </p:cNvPr>
          <p:cNvSpPr txBox="1"/>
          <p:nvPr/>
        </p:nvSpPr>
        <p:spPr>
          <a:xfrm>
            <a:off x="3350910" y="4999366"/>
            <a:ext cx="2634383" cy="18466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1. </a:t>
            </a:r>
            <a:r>
              <a:rPr lang="en-US" sz="1600" dirty="0"/>
              <a:t>SMS notification of births and deaths by CSAs to e-CRVS system and receipt of unique event ID issued by CRVS system (CRVS must approve the CSAs as notifiers)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6994F6-7D5E-470C-A0E1-F62DA81D5885}"/>
              </a:ext>
            </a:extLst>
          </p:cNvPr>
          <p:cNvSpPr txBox="1"/>
          <p:nvPr/>
        </p:nvSpPr>
        <p:spPr>
          <a:xfrm>
            <a:off x="320438" y="3010209"/>
            <a:ext cx="2027668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2. </a:t>
            </a:r>
            <a:r>
              <a:rPr lang="en-US" sz="1600" dirty="0"/>
              <a:t>Pilot electronic reporting by CSAs using directly CRVS birth and death forms in one province</a:t>
            </a:r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3019AEA-0953-4CD9-9981-F4B11EA30BE9}"/>
              </a:ext>
            </a:extLst>
          </p:cNvPr>
          <p:cNvGrpSpPr/>
          <p:nvPr/>
        </p:nvGrpSpPr>
        <p:grpSpPr>
          <a:xfrm>
            <a:off x="2266177" y="4487028"/>
            <a:ext cx="1089743" cy="1435668"/>
            <a:chOff x="1673847" y="4988486"/>
            <a:chExt cx="799669" cy="105990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4589918-2AF1-468B-A2FF-E628B8C10881}"/>
                </a:ext>
              </a:extLst>
            </p:cNvPr>
            <p:cNvGrpSpPr/>
            <p:nvPr/>
          </p:nvGrpSpPr>
          <p:grpSpPr>
            <a:xfrm>
              <a:off x="1709963" y="4988486"/>
              <a:ext cx="727439" cy="730473"/>
              <a:chOff x="336664" y="5088255"/>
              <a:chExt cx="1005840" cy="1346714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859E11A-285C-47DC-946B-B0CD9F40D959}"/>
                  </a:ext>
                </a:extLst>
              </p:cNvPr>
              <p:cNvSpPr/>
              <p:nvPr/>
            </p:nvSpPr>
            <p:spPr>
              <a:xfrm>
                <a:off x="336664" y="5088255"/>
                <a:ext cx="1005840" cy="100584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 cap="flat" cmpd="sng" algn="ctr">
                <a:solidFill>
                  <a:schemeClr val="accent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18C20F7-AF29-4637-91C1-8154E5371E06}"/>
                  </a:ext>
                </a:extLst>
              </p:cNvPr>
              <p:cNvSpPr/>
              <p:nvPr/>
            </p:nvSpPr>
            <p:spPr>
              <a:xfrm>
                <a:off x="729856" y="5280348"/>
                <a:ext cx="219456" cy="219456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6E0130B-AF11-4994-9103-E6EE87DE7386}"/>
                  </a:ext>
                </a:extLst>
              </p:cNvPr>
              <p:cNvSpPr/>
              <p:nvPr/>
            </p:nvSpPr>
            <p:spPr>
              <a:xfrm>
                <a:off x="657755" y="5582215"/>
                <a:ext cx="363658" cy="852754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800" kern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1F56352-5A07-47FB-B270-D11252B98F64}"/>
                </a:ext>
              </a:extLst>
            </p:cNvPr>
            <p:cNvSpPr txBox="1"/>
            <p:nvPr/>
          </p:nvSpPr>
          <p:spPr>
            <a:xfrm>
              <a:off x="1673847" y="5503062"/>
              <a:ext cx="799669" cy="545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b="1" kern="0" dirty="0">
                  <a:latin typeface="+mn-lt"/>
                </a:rPr>
                <a:t>CSA</a:t>
              </a:r>
            </a:p>
            <a:p>
              <a:pPr algn="ctr" defTabSz="914400">
                <a:defRPr/>
              </a:pPr>
              <a:r>
                <a:rPr lang="en-US" sz="1200" b="1" kern="0" dirty="0"/>
                <a:t>Community Level</a:t>
              </a:r>
              <a:endParaRPr lang="en-US" sz="900" b="1" kern="0" dirty="0">
                <a:latin typeface="+mn-lt"/>
              </a:endParaRP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4B7A585-E8A7-438B-9508-61ACC68E80BD}"/>
              </a:ext>
            </a:extLst>
          </p:cNvPr>
          <p:cNvSpPr/>
          <p:nvPr/>
        </p:nvSpPr>
        <p:spPr>
          <a:xfrm>
            <a:off x="2049565" y="1703919"/>
            <a:ext cx="1633454" cy="88972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COMSA Data System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E4815B6-D3F5-4FA5-AD72-889F29524BF1}"/>
              </a:ext>
            </a:extLst>
          </p:cNvPr>
          <p:cNvCxnSpPr>
            <a:stCxn id="22" idx="0"/>
          </p:cNvCxnSpPr>
          <p:nvPr/>
        </p:nvCxnSpPr>
        <p:spPr>
          <a:xfrm flipH="1" flipV="1">
            <a:off x="2811048" y="2691576"/>
            <a:ext cx="2" cy="17954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19EFE9E-C038-4695-9F72-328978B83458}"/>
              </a:ext>
            </a:extLst>
          </p:cNvPr>
          <p:cNvCxnSpPr>
            <a:stCxn id="27" idx="3"/>
            <a:endCxn id="7" idx="0"/>
          </p:cNvCxnSpPr>
          <p:nvPr/>
        </p:nvCxnSpPr>
        <p:spPr>
          <a:xfrm>
            <a:off x="3683019" y="2148781"/>
            <a:ext cx="3208931" cy="2357984"/>
          </a:xfrm>
          <a:prstGeom prst="straightConnector1">
            <a:avLst/>
          </a:prstGeom>
          <a:ln w="73025" cmpd="tri"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peech Bubble: Oval 35">
            <a:extLst>
              <a:ext uri="{FF2B5EF4-FFF2-40B4-BE49-F238E27FC236}">
                <a16:creationId xmlns:a16="http://schemas.microsoft.com/office/drawing/2014/main" id="{D7B912C9-5986-4E57-BB77-7CE2D9C74161}"/>
              </a:ext>
            </a:extLst>
          </p:cNvPr>
          <p:cNvSpPr/>
          <p:nvPr/>
        </p:nvSpPr>
        <p:spPr>
          <a:xfrm>
            <a:off x="8029567" y="739733"/>
            <a:ext cx="1828122" cy="1700935"/>
          </a:xfrm>
          <a:prstGeom prst="wedgeEllipseCallout">
            <a:avLst>
              <a:gd name="adj1" fmla="val -78582"/>
              <a:gd name="adj2" fmla="val 48319"/>
            </a:avLst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DA015BF-29E3-4ED4-9740-E7A8C9EA2783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2348106" y="3702707"/>
            <a:ext cx="333019" cy="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65135E7-1655-47A7-B256-2A15D154588D}"/>
              </a:ext>
            </a:extLst>
          </p:cNvPr>
          <p:cNvCxnSpPr>
            <a:cxnSpLocks/>
          </p:cNvCxnSpPr>
          <p:nvPr/>
        </p:nvCxnSpPr>
        <p:spPr>
          <a:xfrm flipH="1">
            <a:off x="5785658" y="3429000"/>
            <a:ext cx="2467505" cy="12859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019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B256-3F9D-4616-901D-5BBD6FBD90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8036" y="241391"/>
            <a:ext cx="10280650" cy="689785"/>
          </a:xfrm>
        </p:spPr>
        <p:txBody>
          <a:bodyPr/>
          <a:lstStyle/>
          <a:p>
            <a:r>
              <a:rPr lang="en-US" dirty="0">
                <a:solidFill>
                  <a:srgbClr val="0039AC"/>
                </a:solidFill>
                <a:ea typeface="+mj-ea"/>
              </a:rPr>
              <a:t>DBS</a:t>
            </a:r>
            <a:r>
              <a:rPr lang="en-US" dirty="0"/>
              <a:t> </a:t>
            </a:r>
            <a:r>
              <a:rPr lang="en-US" dirty="0">
                <a:solidFill>
                  <a:srgbClr val="0039AC"/>
                </a:solidFill>
                <a:ea typeface="+mj-ea"/>
              </a:rPr>
              <a:t>in Zambezia</a:t>
            </a:r>
          </a:p>
        </p:txBody>
      </p:sp>
      <p:pic>
        <p:nvPicPr>
          <p:cNvPr id="4" name="Picture 4" descr="Image result for 903 whatman">
            <a:extLst>
              <a:ext uri="{FF2B5EF4-FFF2-40B4-BE49-F238E27FC236}">
                <a16:creationId xmlns:a16="http://schemas.microsoft.com/office/drawing/2014/main" id="{241C4DD2-921D-462F-9DA5-1B0E0D443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164" y="2366589"/>
            <a:ext cx="2432378" cy="165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hiv rdt sd bioline 1/2">
            <a:extLst>
              <a:ext uri="{FF2B5EF4-FFF2-40B4-BE49-F238E27FC236}">
                <a16:creationId xmlns:a16="http://schemas.microsoft.com/office/drawing/2014/main" id="{192083CD-F7A4-4058-95CB-0BD5F40BB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2" r="67990"/>
          <a:stretch/>
        </p:blipFill>
        <p:spPr bwMode="auto">
          <a:xfrm>
            <a:off x="533963" y="2108825"/>
            <a:ext cx="914684" cy="252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8E856E-225E-482D-8040-11EC63A70652}"/>
              </a:ext>
            </a:extLst>
          </p:cNvPr>
          <p:cNvSpPr txBox="1"/>
          <p:nvPr/>
        </p:nvSpPr>
        <p:spPr>
          <a:xfrm>
            <a:off x="386833" y="131610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HIV RDT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8297D2-81EB-47AE-942D-196B7AA9FBBF}"/>
              </a:ext>
            </a:extLst>
          </p:cNvPr>
          <p:cNvSpPr txBox="1"/>
          <p:nvPr/>
        </p:nvSpPr>
        <p:spPr>
          <a:xfrm>
            <a:off x="1756743" y="1199728"/>
            <a:ext cx="338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pic>
        <p:nvPicPr>
          <p:cNvPr id="8" name="Picture 4" descr="Image result for malaria rdt sd bioline">
            <a:extLst>
              <a:ext uri="{FF2B5EF4-FFF2-40B4-BE49-F238E27FC236}">
                <a16:creationId xmlns:a16="http://schemas.microsoft.com/office/drawing/2014/main" id="{562BC898-06BA-4DB1-AD96-2CCDCDAA0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009" y="1899463"/>
            <a:ext cx="1143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35DCB0-C7F2-445D-8A7F-62C2F949187B}"/>
              </a:ext>
            </a:extLst>
          </p:cNvPr>
          <p:cNvSpPr txBox="1"/>
          <p:nvPr/>
        </p:nvSpPr>
        <p:spPr>
          <a:xfrm>
            <a:off x="2081615" y="1299482"/>
            <a:ext cx="1914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Malaria RDT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57FE80-AC9D-46FB-9FC9-C141E32F774F}"/>
              </a:ext>
            </a:extLst>
          </p:cNvPr>
          <p:cNvSpPr txBox="1"/>
          <p:nvPr/>
        </p:nvSpPr>
        <p:spPr>
          <a:xfrm>
            <a:off x="3412640" y="3020373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9C2D41-E0EA-4762-A0FE-7453B3312ABC}"/>
              </a:ext>
            </a:extLst>
          </p:cNvPr>
          <p:cNvSpPr txBox="1"/>
          <p:nvPr/>
        </p:nvSpPr>
        <p:spPr>
          <a:xfrm>
            <a:off x="3979381" y="1449374"/>
            <a:ext cx="3253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DBS spots for  </a:t>
            </a:r>
            <a:r>
              <a:rPr lang="en-US" sz="2400" dirty="0" err="1"/>
              <a:t>MagPix</a:t>
            </a:r>
            <a:r>
              <a:rPr lang="en-US" sz="2400" dirty="0"/>
              <a:t> bead-based assays</a:t>
            </a:r>
          </a:p>
        </p:txBody>
      </p:sp>
      <p:pic>
        <p:nvPicPr>
          <p:cNvPr id="12" name="Picture 4" descr="Image result for 903 whatman">
            <a:extLst>
              <a:ext uri="{FF2B5EF4-FFF2-40B4-BE49-F238E27FC236}">
                <a16:creationId xmlns:a16="http://schemas.microsoft.com/office/drawing/2014/main" id="{A92538AF-2C95-49C2-8ACB-5763528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248" y="4947081"/>
            <a:ext cx="2432378" cy="165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FD72AA-5F96-48A8-ADD2-2B20F806AD12}"/>
              </a:ext>
            </a:extLst>
          </p:cNvPr>
          <p:cNvSpPr txBox="1"/>
          <p:nvPr/>
        </p:nvSpPr>
        <p:spPr>
          <a:xfrm>
            <a:off x="3980411" y="4207248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B1E715-7C66-4B19-B955-AE3C0C3BA0AB}"/>
              </a:ext>
            </a:extLst>
          </p:cNvPr>
          <p:cNvSpPr txBox="1"/>
          <p:nvPr/>
        </p:nvSpPr>
        <p:spPr>
          <a:xfrm>
            <a:off x="4691102" y="4080444"/>
            <a:ext cx="2718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DBS spots for  biorepository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6067DF-9972-9BA2-EB0F-70DC9D4222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3030" y="689635"/>
            <a:ext cx="4968970" cy="5926974"/>
          </a:xfrm>
          <a:prstGeom prst="rect">
            <a:avLst/>
          </a:prstGeom>
          <a:solidFill>
            <a:schemeClr val="accent1">
              <a:alpha val="94000"/>
            </a:schemeClr>
          </a:solidFill>
          <a:ln>
            <a:solidFill>
              <a:schemeClr val="accent1"/>
            </a:solidFill>
          </a:ln>
        </p:spPr>
      </p:pic>
      <p:sp>
        <p:nvSpPr>
          <p:cNvPr id="16" name="Callout: Bent Line with Accent Bar 15">
            <a:extLst>
              <a:ext uri="{FF2B5EF4-FFF2-40B4-BE49-F238E27FC236}">
                <a16:creationId xmlns:a16="http://schemas.microsoft.com/office/drawing/2014/main" id="{DFBA144D-374D-E843-20E9-070452F8C8D7}"/>
              </a:ext>
            </a:extLst>
          </p:cNvPr>
          <p:cNvSpPr/>
          <p:nvPr/>
        </p:nvSpPr>
        <p:spPr>
          <a:xfrm>
            <a:off x="4389121" y="648394"/>
            <a:ext cx="2726573" cy="798022"/>
          </a:xfrm>
          <a:prstGeom prst="accentCallout2">
            <a:avLst>
              <a:gd name="adj1" fmla="val 35417"/>
              <a:gd name="adj2" fmla="val -406"/>
              <a:gd name="adj3" fmla="val 18750"/>
              <a:gd name="adj4" fmla="val -16667"/>
              <a:gd name="adj5" fmla="val 112500"/>
              <a:gd name="adj6" fmla="val -46667"/>
            </a:avLst>
          </a:prstGeom>
          <a:solidFill>
            <a:srgbClr val="FF0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59%</a:t>
            </a:r>
            <a:r>
              <a:rPr lang="pt-PT" sz="1800" dirty="0"/>
              <a:t> </a:t>
            </a:r>
          </a:p>
          <a:p>
            <a:pPr algn="ctr"/>
            <a:r>
              <a:rPr lang="pt-PT" sz="1800" dirty="0" err="1"/>
              <a:t>Were</a:t>
            </a:r>
            <a:r>
              <a:rPr lang="pt-PT" sz="1800" dirty="0"/>
              <a:t> positive for Malaria</a:t>
            </a:r>
          </a:p>
        </p:txBody>
      </p:sp>
    </p:spTree>
    <p:extLst>
      <p:ext uri="{BB962C8B-B14F-4D97-AF65-F5344CB8AC3E}">
        <p14:creationId xmlns:p14="http://schemas.microsoft.com/office/powerpoint/2010/main" val="1079140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5CB94-B70B-4F90-9AA6-FF12AF2DDF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101" y="229772"/>
            <a:ext cx="10874375" cy="890588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ea typeface="+mj-ea"/>
              </a:rPr>
              <a:t>The availability of recent mortality data has been a challenge in Mozambique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37A7B-8182-47D5-B5D7-527E7D2C29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4929" y="1665514"/>
            <a:ext cx="11674928" cy="3887817"/>
          </a:xfrm>
        </p:spPr>
        <p:txBody>
          <a:bodyPr>
            <a:noAutofit/>
          </a:bodyPr>
          <a:lstStyle/>
          <a:p>
            <a:pPr lvl="1"/>
            <a:r>
              <a:rPr lang="en-US" dirty="0">
                <a:solidFill>
                  <a:srgbClr val="C00000"/>
                </a:solidFill>
              </a:rPr>
              <a:t>Lacks</a:t>
            </a:r>
            <a:r>
              <a:rPr lang="en-US" dirty="0"/>
              <a:t> a system that generates high quality annual recent data on mortality and causes of death to inform progress monitoring and programs and policy decision-making </a:t>
            </a:r>
          </a:p>
          <a:p>
            <a:pPr marL="393700" lvl="1" indent="0">
              <a:buNone/>
            </a:pPr>
            <a:endParaRPr lang="en-US" sz="1100" dirty="0"/>
          </a:p>
          <a:p>
            <a:pPr lvl="2"/>
            <a:r>
              <a:rPr lang="en-US" dirty="0"/>
              <a:t>CRVS not yet optimal: only ~7% of deaths are registered nationally by cause in Mozambique</a:t>
            </a:r>
          </a:p>
          <a:p>
            <a:pPr lvl="2"/>
            <a:r>
              <a:rPr lang="en-US" dirty="0"/>
              <a:t>HMIS: only 23% of deaths occur in  health facilities and most are not certified with causes of death</a:t>
            </a:r>
          </a:p>
          <a:p>
            <a:pPr lvl="2"/>
            <a:r>
              <a:rPr lang="en-US" dirty="0"/>
              <a:t>Household surveys/censuses: have limited mortality data and causes of death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61405262"/>
              </p:ext>
            </p:extLst>
          </p:nvPr>
        </p:nvGraphicFramePr>
        <p:xfrm>
          <a:off x="326570" y="4605852"/>
          <a:ext cx="11062906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Pentagon 4"/>
          <p:cNvSpPr/>
          <p:nvPr/>
        </p:nvSpPr>
        <p:spPr>
          <a:xfrm>
            <a:off x="1487330" y="5574353"/>
            <a:ext cx="842211" cy="289836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6Y</a:t>
            </a:r>
          </a:p>
        </p:txBody>
      </p:sp>
      <p:sp>
        <p:nvSpPr>
          <p:cNvPr id="6" name="Pentagon 5"/>
          <p:cNvSpPr/>
          <p:nvPr/>
        </p:nvSpPr>
        <p:spPr>
          <a:xfrm>
            <a:off x="3091542" y="5574353"/>
            <a:ext cx="914400" cy="276726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4Y</a:t>
            </a:r>
          </a:p>
        </p:txBody>
      </p:sp>
      <p:sp>
        <p:nvSpPr>
          <p:cNvPr id="7" name="Pentagon 6"/>
          <p:cNvSpPr/>
          <p:nvPr/>
        </p:nvSpPr>
        <p:spPr>
          <a:xfrm>
            <a:off x="4767941" y="5574353"/>
            <a:ext cx="914400" cy="276726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4Y</a:t>
            </a:r>
          </a:p>
        </p:txBody>
      </p:sp>
      <p:sp>
        <p:nvSpPr>
          <p:cNvPr id="8" name="Pentagon 7"/>
          <p:cNvSpPr/>
          <p:nvPr/>
        </p:nvSpPr>
        <p:spPr>
          <a:xfrm>
            <a:off x="6444341" y="5574353"/>
            <a:ext cx="914400" cy="276726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6Y</a:t>
            </a:r>
          </a:p>
        </p:txBody>
      </p:sp>
      <p:sp>
        <p:nvSpPr>
          <p:cNvPr id="9" name="Pentagon 8"/>
          <p:cNvSpPr/>
          <p:nvPr/>
        </p:nvSpPr>
        <p:spPr>
          <a:xfrm>
            <a:off x="8120741" y="5541102"/>
            <a:ext cx="914400" cy="276726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5Y</a:t>
            </a:r>
          </a:p>
        </p:txBody>
      </p:sp>
      <p:sp>
        <p:nvSpPr>
          <p:cNvPr id="10" name="Pentagon 8">
            <a:extLst>
              <a:ext uri="{FF2B5EF4-FFF2-40B4-BE49-F238E27FC236}">
                <a16:creationId xmlns:a16="http://schemas.microsoft.com/office/drawing/2014/main" id="{31C7B7F7-9352-48D4-569A-6DBCD27F3B21}"/>
              </a:ext>
            </a:extLst>
          </p:cNvPr>
          <p:cNvSpPr/>
          <p:nvPr/>
        </p:nvSpPr>
        <p:spPr>
          <a:xfrm>
            <a:off x="8323016" y="5303519"/>
            <a:ext cx="1452750" cy="149629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continuous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097102-F70F-7916-5AE5-49D0B5C1CF93}"/>
              </a:ext>
            </a:extLst>
          </p:cNvPr>
          <p:cNvSpPr/>
          <p:nvPr/>
        </p:nvSpPr>
        <p:spPr>
          <a:xfrm>
            <a:off x="8129847" y="4838004"/>
            <a:ext cx="3225337" cy="39901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128016" tIns="128016" rIns="128016" bIns="128016" numCol="1" spcCol="1270" anchor="b" anchorCtr="0">
            <a:noAutofit/>
          </a:bodyPr>
          <a:lstStyle/>
          <a:p>
            <a:r>
              <a:rPr lang="pt-PT" sz="1600" dirty="0">
                <a:solidFill>
                  <a:schemeClr val="tx1"/>
                </a:solidFill>
              </a:rPr>
              <a:t>COMSA/SIS-COVE (</a:t>
            </a:r>
            <a:r>
              <a:rPr lang="pt-PT" sz="1600" dirty="0" err="1">
                <a:solidFill>
                  <a:schemeClr val="tx1"/>
                </a:solidFill>
              </a:rPr>
              <a:t>since</a:t>
            </a:r>
            <a:r>
              <a:rPr lang="pt-PT" sz="1600" dirty="0">
                <a:solidFill>
                  <a:schemeClr val="tx1"/>
                </a:solidFill>
              </a:rPr>
              <a:t> 2018)</a:t>
            </a:r>
          </a:p>
        </p:txBody>
      </p:sp>
    </p:spTree>
    <p:extLst>
      <p:ext uri="{BB962C8B-B14F-4D97-AF65-F5344CB8AC3E}">
        <p14:creationId xmlns:p14="http://schemas.microsoft.com/office/powerpoint/2010/main" val="41815420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 txBox="1">
            <a:spLocks noGrp="1"/>
          </p:cNvSpPr>
          <p:nvPr>
            <p:ph type="title" idx="4294967295"/>
          </p:nvPr>
        </p:nvSpPr>
        <p:spPr>
          <a:xfrm>
            <a:off x="365761" y="2416521"/>
            <a:ext cx="4760686" cy="17589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COMSA Achievements in Mozambique 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151" name="Google Shape;151;p21"/>
          <p:cNvSpPr txBox="1">
            <a:spLocks noGrp="1"/>
          </p:cNvSpPr>
          <p:nvPr>
            <p:ph type="body" idx="4294967295"/>
          </p:nvPr>
        </p:nvSpPr>
        <p:spPr>
          <a:xfrm>
            <a:off x="5152571" y="506413"/>
            <a:ext cx="7039429" cy="596106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AutoNum type="arabicPeriod"/>
            </a:pPr>
            <a:r>
              <a:rPr lang="en-US" sz="2400" dirty="0"/>
              <a:t>Innovative Sample Registration System that is generating data on mortality and cause of death at national and provincial levels</a:t>
            </a:r>
            <a:endParaRPr sz="2400" dirty="0"/>
          </a:p>
          <a:p>
            <a:pPr>
              <a:spcBef>
                <a:spcPts val="2133"/>
              </a:spcBef>
              <a:buAutoNum type="arabicPeriod"/>
            </a:pPr>
            <a:r>
              <a:rPr lang="en-US" sz="2400" dirty="0"/>
              <a:t>Innovative statistical analysis combining VA and MITS to produce better estimates of cause of death at national and provincial levels</a:t>
            </a:r>
          </a:p>
          <a:p>
            <a:pPr>
              <a:spcBef>
                <a:spcPts val="2133"/>
              </a:spcBef>
              <a:buFont typeface="Wingdings 2" panose="05020102010507070707" pitchFamily="18" charset="2"/>
              <a:buAutoNum type="arabicPeriod"/>
            </a:pPr>
            <a:r>
              <a:rPr lang="en-US" sz="2400" u="sng" dirty="0"/>
              <a:t>Stable platform for collection of other surveillance data (Malaria, HIV, VPDs, and NTDs) </a:t>
            </a:r>
            <a:endParaRPr lang="en-US" sz="2400" dirty="0"/>
          </a:p>
          <a:p>
            <a:pPr>
              <a:spcBef>
                <a:spcPts val="2133"/>
              </a:spcBef>
              <a:buAutoNum type="arabicPeriod"/>
            </a:pPr>
            <a:r>
              <a:rPr lang="en-US" sz="2400" dirty="0"/>
              <a:t>An understanding of pathways to survival through social autopsy analysis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59B5E-B8ED-4CDB-8F44-078F8660973B}"/>
              </a:ext>
            </a:extLst>
          </p:cNvPr>
          <p:cNvSpPr txBox="1"/>
          <p:nvPr/>
        </p:nvSpPr>
        <p:spPr>
          <a:xfrm>
            <a:off x="241979" y="6058773"/>
            <a:ext cx="5025709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dirty="0"/>
              <a:t>See </a:t>
            </a:r>
            <a:r>
              <a:rPr lang="en-US" sz="1467" dirty="0">
                <a:hlinkClick r:id="rId3"/>
              </a:rPr>
              <a:t>www.comsamozambique.org</a:t>
            </a:r>
            <a:r>
              <a:rPr lang="en-US" sz="1467" dirty="0"/>
              <a:t> for more information </a:t>
            </a:r>
          </a:p>
        </p:txBody>
      </p:sp>
    </p:spTree>
    <p:extLst>
      <p:ext uri="{BB962C8B-B14F-4D97-AF65-F5344CB8AC3E}">
        <p14:creationId xmlns:p14="http://schemas.microsoft.com/office/powerpoint/2010/main" val="1472682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386445" y="0"/>
            <a:ext cx="11604168" cy="1145948"/>
          </a:xfrm>
        </p:spPr>
        <p:txBody>
          <a:bodyPr>
            <a:normAutofit/>
          </a:bodyPr>
          <a:lstStyle/>
          <a:p>
            <a:pPr algn="ctr"/>
            <a:r>
              <a:rPr lang="fr-CH" dirty="0" err="1">
                <a:solidFill>
                  <a:srgbClr val="0039AC"/>
                </a:solidFill>
                <a:ea typeface="+mj-ea"/>
              </a:rPr>
              <a:t>Recommendations</a:t>
            </a:r>
            <a:r>
              <a:rPr lang="fr-CH" dirty="0">
                <a:solidFill>
                  <a:srgbClr val="0039AC"/>
                </a:solidFill>
                <a:ea typeface="+mj-ea"/>
              </a:rPr>
              <a:t> for </a:t>
            </a:r>
            <a:r>
              <a:rPr lang="fr-CH" dirty="0" err="1">
                <a:solidFill>
                  <a:srgbClr val="0039AC"/>
                </a:solidFill>
                <a:ea typeface="+mj-ea"/>
              </a:rPr>
              <a:t>strengthening</a:t>
            </a:r>
            <a:r>
              <a:rPr lang="fr-CH" dirty="0">
                <a:solidFill>
                  <a:srgbClr val="0039AC"/>
                </a:solidFill>
                <a:ea typeface="+mj-ea"/>
              </a:rPr>
              <a:t> surveillance</a:t>
            </a:r>
            <a:endParaRPr lang="en-AU" dirty="0">
              <a:solidFill>
                <a:srgbClr val="0039AC"/>
              </a:solidFill>
              <a:ea typeface="+mj-ea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857398855"/>
              </p:ext>
            </p:extLst>
          </p:nvPr>
        </p:nvGraphicFramePr>
        <p:xfrm>
          <a:off x="816429" y="1273629"/>
          <a:ext cx="10744200" cy="5159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4067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5CB94-B70B-4F90-9AA6-FF12AF2DDF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47056" y="348797"/>
            <a:ext cx="10548257" cy="1120774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ea typeface="+mj-ea"/>
              </a:rPr>
              <a:t>A community surveillance system for disease and causes of death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37A7B-8182-47D5-B5D7-527E7D2C29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2129" y="1796143"/>
            <a:ext cx="10981643" cy="4188052"/>
          </a:xfrm>
        </p:spPr>
        <p:txBody>
          <a:bodyPr>
            <a:no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3200" dirty="0"/>
              <a:t>Mozambique initiated a national sample registration system in 2018 (called COMSA) to generate continuous data on mortality, cause of death, and factors related to death</a:t>
            </a:r>
          </a:p>
          <a:p>
            <a:pPr lvl="1"/>
            <a:r>
              <a:rPr lang="en-US" sz="2800" b="0" dirty="0"/>
              <a:t>Among the first African countries to producing mortality and causes of death data at national and subnational levels</a:t>
            </a:r>
          </a:p>
          <a:p>
            <a:pPr lvl="1"/>
            <a:r>
              <a:rPr lang="en-US" sz="2800" b="0" dirty="0"/>
              <a:t>Led and implemented by the country (INS and INE)</a:t>
            </a:r>
          </a:p>
          <a:p>
            <a:pPr lvl="1"/>
            <a:r>
              <a:rPr lang="en-US" sz="2800" b="0" dirty="0"/>
              <a:t>Sustainability plan in place to continue and expand the system for disease surveillance and collect other program data</a:t>
            </a:r>
          </a:p>
        </p:txBody>
      </p:sp>
    </p:spTree>
    <p:extLst>
      <p:ext uri="{BB962C8B-B14F-4D97-AF65-F5344CB8AC3E}">
        <p14:creationId xmlns:p14="http://schemas.microsoft.com/office/powerpoint/2010/main" val="15630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E57AF1-47BC-4E95-9F55-8BD8577E949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76224" y="1387850"/>
            <a:ext cx="4722445" cy="4564063"/>
          </a:xfrm>
        </p:spPr>
        <p:txBody>
          <a:bodyPr/>
          <a:lstStyle/>
          <a:p>
            <a:pPr marL="573088" indent="-458788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en-US" sz="2400" dirty="0">
                <a:ea typeface="+mj-ea"/>
              </a:rPr>
              <a:t>Random selection of 700 clusters</a:t>
            </a:r>
          </a:p>
          <a:p>
            <a:pPr marL="573088" indent="-458788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en-US" sz="2400" dirty="0">
                <a:ea typeface="+mj-ea"/>
              </a:rPr>
              <a:t>Representative at national and provincial levels</a:t>
            </a:r>
          </a:p>
          <a:p>
            <a:pPr marL="573088" indent="-458788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en-US" sz="2400" dirty="0">
                <a:ea typeface="+mj-ea"/>
              </a:rPr>
              <a:t>Large cluster (~300, households)</a:t>
            </a:r>
          </a:p>
          <a:p>
            <a:pPr marL="573088" indent="-458788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en-US" sz="2400" dirty="0">
                <a:ea typeface="+mj-ea"/>
              </a:rPr>
              <a:t>Surveillance of total population of each cluster</a:t>
            </a:r>
          </a:p>
          <a:p>
            <a:pPr marL="573088" indent="-458788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en-US" sz="2400" dirty="0">
                <a:ea typeface="+mj-ea"/>
              </a:rPr>
              <a:t>180,000 households</a:t>
            </a:r>
          </a:p>
          <a:p>
            <a:pPr marL="573088" indent="-458788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en-US" sz="2400" dirty="0">
                <a:ea typeface="+mj-ea"/>
                <a:sym typeface="Arial"/>
              </a:rPr>
              <a:t>800,000</a:t>
            </a:r>
            <a:r>
              <a:rPr lang="en-US" sz="2400" dirty="0">
                <a:ea typeface="+mj-ea"/>
              </a:rPr>
              <a:t> population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F2BF33E-4D79-4BA1-B4BD-2B37F77F541D}"/>
              </a:ext>
            </a:extLst>
          </p:cNvPr>
          <p:cNvGrpSpPr/>
          <p:nvPr/>
        </p:nvGrpSpPr>
        <p:grpSpPr>
          <a:xfrm>
            <a:off x="4575754" y="983183"/>
            <a:ext cx="3542965" cy="5257800"/>
            <a:chOff x="7098632" y="104912"/>
            <a:chExt cx="4967009" cy="672387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2F67AB-6BBE-413B-A20C-D80244C22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8632" y="104912"/>
              <a:ext cx="4870383" cy="6723879"/>
            </a:xfrm>
            <a:prstGeom prst="rect">
              <a:avLst/>
            </a:prstGeom>
          </p:spPr>
        </p:pic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8CCA5DB-AD8A-43E6-AF8F-E5E8BFE87D60}"/>
                </a:ext>
              </a:extLst>
            </p:cNvPr>
            <p:cNvSpPr/>
            <p:nvPr/>
          </p:nvSpPr>
          <p:spPr>
            <a:xfrm>
              <a:off x="9873089" y="5076701"/>
              <a:ext cx="260335" cy="338554"/>
            </a:xfrm>
            <a:custGeom>
              <a:avLst/>
              <a:gdLst>
                <a:gd name="connsiteX0" fmla="*/ 0 w 197025"/>
                <a:gd name="connsiteY0" fmla="*/ 45468 h 181870"/>
                <a:gd name="connsiteX1" fmla="*/ 70727 w 197025"/>
                <a:gd name="connsiteY1" fmla="*/ 181870 h 181870"/>
                <a:gd name="connsiteX2" fmla="*/ 181869 w 197025"/>
                <a:gd name="connsiteY2" fmla="*/ 171766 h 181870"/>
                <a:gd name="connsiteX3" fmla="*/ 197025 w 197025"/>
                <a:gd name="connsiteY3" fmla="*/ 40416 h 181870"/>
                <a:gd name="connsiteX4" fmla="*/ 121246 w 197025"/>
                <a:gd name="connsiteY4" fmla="*/ 0 h 181870"/>
                <a:gd name="connsiteX5" fmla="*/ 0 w 197025"/>
                <a:gd name="connsiteY5" fmla="*/ 45468 h 181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025" h="181870">
                  <a:moveTo>
                    <a:pt x="0" y="45468"/>
                  </a:moveTo>
                  <a:lnTo>
                    <a:pt x="70727" y="181870"/>
                  </a:lnTo>
                  <a:lnTo>
                    <a:pt x="181869" y="171766"/>
                  </a:lnTo>
                  <a:lnTo>
                    <a:pt x="197025" y="40416"/>
                  </a:lnTo>
                  <a:lnTo>
                    <a:pt x="121246" y="0"/>
                  </a:lnTo>
                  <a:lnTo>
                    <a:pt x="0" y="45468"/>
                  </a:lnTo>
                  <a:close/>
                </a:path>
              </a:pathLst>
            </a:custGeom>
            <a:solidFill>
              <a:srgbClr val="4AE420"/>
            </a:solidFill>
            <a:ln w="6350">
              <a:solidFill>
                <a:schemeClr val="bg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F99B5F-97F2-4EC3-BDAA-87BF6B3A63B6}"/>
                </a:ext>
              </a:extLst>
            </p:cNvPr>
            <p:cNvSpPr txBox="1"/>
            <p:nvPr/>
          </p:nvSpPr>
          <p:spPr>
            <a:xfrm>
              <a:off x="10079540" y="5068858"/>
              <a:ext cx="1986101" cy="354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200" kern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/>
                  <a:cs typeface="Arial"/>
                  <a:sym typeface="Arial"/>
                </a:rPr>
                <a:t>COMSA cluster</a:t>
              </a:r>
            </a:p>
          </p:txBody>
        </p:sp>
      </p:grp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67C45FCC-E203-4077-BDC1-AD5AE93DE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2099" y="1155062"/>
            <a:ext cx="2431576" cy="2359664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E62B0F09-5C21-412C-AA37-6E7014295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0626" y="3521763"/>
            <a:ext cx="2430780" cy="2133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33171D7-5E78-434C-B2FD-3E7A09C46944}"/>
              </a:ext>
            </a:extLst>
          </p:cNvPr>
          <p:cNvSpPr/>
          <p:nvPr/>
        </p:nvSpPr>
        <p:spPr>
          <a:xfrm>
            <a:off x="6963134" y="2133600"/>
            <a:ext cx="306981" cy="15380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B3F6DE-E213-4E3E-A18D-74149E79D6DF}"/>
              </a:ext>
            </a:extLst>
          </p:cNvPr>
          <p:cNvSpPr/>
          <p:nvPr/>
        </p:nvSpPr>
        <p:spPr>
          <a:xfrm>
            <a:off x="7543800" y="1752600"/>
            <a:ext cx="306981" cy="15380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F0C57F-1F7D-4816-BC47-E3AECB9C743C}"/>
              </a:ext>
            </a:extLst>
          </p:cNvPr>
          <p:cNvSpPr/>
          <p:nvPr/>
        </p:nvSpPr>
        <p:spPr>
          <a:xfrm>
            <a:off x="7824966" y="2700953"/>
            <a:ext cx="306981" cy="15380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5BAC65-B52F-4D98-ADFC-5126861A541A}"/>
              </a:ext>
            </a:extLst>
          </p:cNvPr>
          <p:cNvSpPr/>
          <p:nvPr/>
        </p:nvSpPr>
        <p:spPr>
          <a:xfrm>
            <a:off x="7116624" y="3221118"/>
            <a:ext cx="306981" cy="15380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6ACD5B-6F3B-47A6-9630-162A098B50C1}"/>
              </a:ext>
            </a:extLst>
          </p:cNvPr>
          <p:cNvSpPr/>
          <p:nvPr/>
        </p:nvSpPr>
        <p:spPr>
          <a:xfrm>
            <a:off x="5745067" y="2547148"/>
            <a:ext cx="306981" cy="15380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A4FD90-98C4-4373-8C80-A7D483E4724E}"/>
              </a:ext>
            </a:extLst>
          </p:cNvPr>
          <p:cNvSpPr/>
          <p:nvPr/>
        </p:nvSpPr>
        <p:spPr>
          <a:xfrm>
            <a:off x="6553200" y="3612083"/>
            <a:ext cx="306981" cy="15380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29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79DE27-3054-4F36-A125-BDA2077DF0FE}"/>
              </a:ext>
            </a:extLst>
          </p:cNvPr>
          <p:cNvSpPr/>
          <p:nvPr/>
        </p:nvSpPr>
        <p:spPr>
          <a:xfrm>
            <a:off x="6172200" y="3275195"/>
            <a:ext cx="306981" cy="15380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768F60E-920B-4471-9564-FCD2DD43A819}"/>
              </a:ext>
            </a:extLst>
          </p:cNvPr>
          <p:cNvSpPr/>
          <p:nvPr/>
        </p:nvSpPr>
        <p:spPr>
          <a:xfrm>
            <a:off x="6014642" y="5239931"/>
            <a:ext cx="306981" cy="15380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5EE41C-BDAF-4CD9-9A24-709172E25F7B}"/>
              </a:ext>
            </a:extLst>
          </p:cNvPr>
          <p:cNvSpPr/>
          <p:nvPr/>
        </p:nvSpPr>
        <p:spPr>
          <a:xfrm>
            <a:off x="6399709" y="4644097"/>
            <a:ext cx="306981" cy="15380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D9C009-B8BA-4453-A099-998F48241DE0}"/>
              </a:ext>
            </a:extLst>
          </p:cNvPr>
          <p:cNvSpPr/>
          <p:nvPr/>
        </p:nvSpPr>
        <p:spPr>
          <a:xfrm>
            <a:off x="5780635" y="5560357"/>
            <a:ext cx="306981" cy="15380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743278-A193-4CDD-9345-708ABF0894F3}"/>
              </a:ext>
            </a:extLst>
          </p:cNvPr>
          <p:cNvSpPr/>
          <p:nvPr/>
        </p:nvSpPr>
        <p:spPr>
          <a:xfrm>
            <a:off x="6232189" y="6006477"/>
            <a:ext cx="306981" cy="153805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BA33F7-CD4C-438A-A9F7-BF26EA8BCB95}"/>
              </a:ext>
            </a:extLst>
          </p:cNvPr>
          <p:cNvSpPr/>
          <p:nvPr/>
        </p:nvSpPr>
        <p:spPr>
          <a:xfrm>
            <a:off x="6004281" y="5868627"/>
            <a:ext cx="762796" cy="153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i="1" dirty="0">
                <a:solidFill>
                  <a:schemeClr val="accent1"/>
                </a:solidFill>
              </a:rPr>
              <a:t>Maputo City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9D95908-E163-4BF7-9682-CB2015157716}"/>
              </a:ext>
            </a:extLst>
          </p:cNvPr>
          <p:cNvSpPr txBox="1">
            <a:spLocks/>
          </p:cNvSpPr>
          <p:nvPr/>
        </p:nvSpPr>
        <p:spPr>
          <a:xfrm>
            <a:off x="276223" y="126085"/>
            <a:ext cx="11454523" cy="766989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879C"/>
                </a:solidFill>
                <a:latin typeface="Times New Roman" pitchFamily="18" charset="0"/>
                <a:ea typeface="MS PGothic" panose="020B0600070205080204" pitchFamily="34" charset="-128"/>
                <a:cs typeface="Times New Roman" pitchFamily="18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79C"/>
                </a:solidFill>
                <a:latin typeface="Times New Roman" pitchFamily="18" charset="0"/>
                <a:ea typeface="MS PGothic" panose="020B0600070205080204" pitchFamily="34" charset="-128"/>
                <a:cs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79C"/>
                </a:solidFill>
                <a:latin typeface="Times New Roman" pitchFamily="18" charset="0"/>
                <a:ea typeface="MS PGothic" panose="020B0600070205080204" pitchFamily="34" charset="-128"/>
                <a:cs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79C"/>
                </a:solidFill>
                <a:latin typeface="Times New Roman" pitchFamily="18" charset="0"/>
                <a:ea typeface="MS PGothic" panose="020B0600070205080204" pitchFamily="34" charset="-128"/>
                <a:cs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79C"/>
                </a:solidFill>
                <a:latin typeface="Times New Roman" pitchFamily="18" charset="0"/>
                <a:ea typeface="MS PGothic" panose="020B0600070205080204" pitchFamily="34" charset="-128"/>
                <a:cs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E3A60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E3A60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E3A60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E3A6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0" hangingPunct="0"/>
            <a:r>
              <a:rPr lang="en-US" sz="4000" dirty="0">
                <a:solidFill>
                  <a:schemeClr val="tx1"/>
                </a:solidFill>
                <a:ea typeface="+mj-ea"/>
              </a:rPr>
              <a:t>COMSA has a digitized sample and data collection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07CFE07-EB3B-3FDC-3F2B-A25F4D85F9FE}"/>
              </a:ext>
            </a:extLst>
          </p:cNvPr>
          <p:cNvSpPr txBox="1">
            <a:spLocks/>
          </p:cNvSpPr>
          <p:nvPr/>
        </p:nvSpPr>
        <p:spPr bwMode="auto">
          <a:xfrm>
            <a:off x="10683675" y="1630180"/>
            <a:ext cx="1127325" cy="79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13557"/>
              </a:buClr>
              <a:buSzPct val="95000"/>
              <a:buFont typeface="Wingdings 2" panose="05020102010507070707" pitchFamily="18" charset="2"/>
              <a:buChar char=""/>
              <a:defRPr sz="2800" b="1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13557"/>
              </a:buClr>
              <a:buSzPct val="85000"/>
              <a:buFont typeface="Wingdings 2" panose="05020102010507070707" pitchFamily="18" charset="2"/>
              <a:buChar char=""/>
              <a:defRPr sz="2400" b="1" kern="1200">
                <a:solidFill>
                  <a:schemeClr val="tx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13557"/>
              </a:buClr>
              <a:buSzPct val="70000"/>
              <a:buFont typeface="Wingdings 2" panose="05020102010507070707" pitchFamily="18" charset="2"/>
              <a:buChar char=""/>
              <a:defRPr sz="2100" b="1" kern="1200">
                <a:solidFill>
                  <a:schemeClr val="tx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13557"/>
              </a:buClr>
              <a:buSzPct val="65000"/>
              <a:buFont typeface="Wingdings 2" panose="05020102010507070707" pitchFamily="18" charset="2"/>
              <a:buChar char=""/>
              <a:defRPr sz="2000" b="1" kern="1200">
                <a:solidFill>
                  <a:schemeClr val="tx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13557"/>
              </a:buClr>
              <a:buSzPct val="65000"/>
              <a:buFont typeface="Wingdings 2" panose="05020102010507070707" pitchFamily="18" charset="2"/>
              <a:buChar char=""/>
              <a:defRPr sz="2000" b="1" kern="1200">
                <a:solidFill>
                  <a:schemeClr val="tx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spcBef>
                <a:spcPts val="600"/>
              </a:spcBef>
              <a:spcAft>
                <a:spcPts val="300"/>
              </a:spcAft>
              <a:buSzPct val="100000"/>
              <a:buNone/>
            </a:pPr>
            <a:r>
              <a:rPr lang="en-US" sz="2000" dirty="0">
                <a:ea typeface="+mj-ea"/>
              </a:rPr>
              <a:t>Urban cluster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F0B0512-F7FD-A7B3-4AEA-6FBE4360C9D6}"/>
              </a:ext>
            </a:extLst>
          </p:cNvPr>
          <p:cNvSpPr txBox="1">
            <a:spLocks/>
          </p:cNvSpPr>
          <p:nvPr/>
        </p:nvSpPr>
        <p:spPr bwMode="auto">
          <a:xfrm>
            <a:off x="8533301" y="4191289"/>
            <a:ext cx="1127325" cy="79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13557"/>
              </a:buClr>
              <a:buSzPct val="95000"/>
              <a:buFont typeface="Wingdings 2" panose="05020102010507070707" pitchFamily="18" charset="2"/>
              <a:buChar char=""/>
              <a:defRPr sz="2800" b="1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13557"/>
              </a:buClr>
              <a:buSzPct val="85000"/>
              <a:buFont typeface="Wingdings 2" panose="05020102010507070707" pitchFamily="18" charset="2"/>
              <a:buChar char=""/>
              <a:defRPr sz="2400" b="1" kern="1200">
                <a:solidFill>
                  <a:schemeClr val="tx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13557"/>
              </a:buClr>
              <a:buSzPct val="70000"/>
              <a:buFont typeface="Wingdings 2" panose="05020102010507070707" pitchFamily="18" charset="2"/>
              <a:buChar char=""/>
              <a:defRPr sz="2100" b="1" kern="1200">
                <a:solidFill>
                  <a:schemeClr val="tx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13557"/>
              </a:buClr>
              <a:buSzPct val="65000"/>
              <a:buFont typeface="Wingdings 2" panose="05020102010507070707" pitchFamily="18" charset="2"/>
              <a:buChar char=""/>
              <a:defRPr sz="2000" b="1" kern="1200">
                <a:solidFill>
                  <a:schemeClr val="tx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13557"/>
              </a:buClr>
              <a:buSzPct val="65000"/>
              <a:buFont typeface="Wingdings 2" panose="05020102010507070707" pitchFamily="18" charset="2"/>
              <a:buChar char=""/>
              <a:defRPr sz="2000" b="1" kern="1200">
                <a:solidFill>
                  <a:schemeClr val="tx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spcBef>
                <a:spcPts val="600"/>
              </a:spcBef>
              <a:spcAft>
                <a:spcPts val="300"/>
              </a:spcAft>
              <a:buSzPct val="100000"/>
              <a:buNone/>
            </a:pPr>
            <a:r>
              <a:rPr lang="en-US" sz="2000" dirty="0">
                <a:ea typeface="+mj-ea"/>
              </a:rPr>
              <a:t>Rural cluster</a:t>
            </a:r>
          </a:p>
        </p:txBody>
      </p:sp>
    </p:spTree>
    <p:extLst>
      <p:ext uri="{BB962C8B-B14F-4D97-AF65-F5344CB8AC3E}">
        <p14:creationId xmlns:p14="http://schemas.microsoft.com/office/powerpoint/2010/main" val="4062263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>
            <a:spLocks noGrp="1"/>
          </p:cNvSpPr>
          <p:nvPr>
            <p:ph type="title" idx="4294967295"/>
          </p:nvPr>
        </p:nvSpPr>
        <p:spPr>
          <a:xfrm>
            <a:off x="209550" y="190087"/>
            <a:ext cx="11801475" cy="97196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ea typeface="+mj-ea"/>
              </a:rPr>
              <a:t>COMSA/SIS-COVE real time data reporting and analysis</a:t>
            </a:r>
            <a:endParaRPr dirty="0">
              <a:solidFill>
                <a:schemeClr val="tx1"/>
              </a:solidFill>
              <a:ea typeface="+mj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6D4675-A69F-428C-9C18-5767EB8EB6F3}"/>
              </a:ext>
            </a:extLst>
          </p:cNvPr>
          <p:cNvSpPr txBox="1"/>
          <p:nvPr/>
        </p:nvSpPr>
        <p:spPr>
          <a:xfrm>
            <a:off x="3962400" y="6457890"/>
            <a:ext cx="5025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3"/>
              </a:rPr>
              <a:t>www.comsamozambique.org</a:t>
            </a:r>
            <a:r>
              <a:rPr lang="en-US" sz="200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CB2224-94E9-8218-EB60-D7CC4BB0AB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58" t="5918" r="6469" b="3728"/>
          <a:stretch/>
        </p:blipFill>
        <p:spPr>
          <a:xfrm>
            <a:off x="368421" y="1030778"/>
            <a:ext cx="8630953" cy="5827222"/>
          </a:xfrm>
          <a:prstGeom prst="rect">
            <a:avLst/>
          </a:prstGeom>
        </p:spPr>
      </p:pic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CC64463-9901-CBC4-3E5D-E238CE017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301" y="1462681"/>
            <a:ext cx="3169699" cy="446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7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;p17">
            <a:extLst>
              <a:ext uri="{FF2B5EF4-FFF2-40B4-BE49-F238E27FC236}">
                <a16:creationId xmlns:a16="http://schemas.microsoft.com/office/drawing/2014/main" id="{BC4B7E0D-9A2D-73D7-A64C-9B879946DDD4}"/>
              </a:ext>
            </a:extLst>
          </p:cNvPr>
          <p:cNvSpPr txBox="1">
            <a:spLocks/>
          </p:cNvSpPr>
          <p:nvPr/>
        </p:nvSpPr>
        <p:spPr>
          <a:xfrm>
            <a:off x="1981200" y="266700"/>
            <a:ext cx="8993306" cy="825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00879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79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79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79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79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E3A60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E3A60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E3A60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8E3A6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/>
            <a:r>
              <a:rPr lang="en-US" sz="4000" dirty="0">
                <a:solidFill>
                  <a:schemeClr val="tx1"/>
                </a:solidFill>
                <a:ea typeface="+mj-ea"/>
              </a:rPr>
              <a:t>Real-time data monitoring and analysis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EE85129-9BDC-CEBB-28BA-DA9695F100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73" r="66538" b="24598"/>
          <a:stretch/>
        </p:blipFill>
        <p:spPr bwMode="auto">
          <a:xfrm>
            <a:off x="128820" y="2145165"/>
            <a:ext cx="5774773" cy="34936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4F2C349-0AB3-8E90-C513-0E26653F35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03" r="67048" b="5088"/>
          <a:stretch/>
        </p:blipFill>
        <p:spPr bwMode="auto">
          <a:xfrm>
            <a:off x="6193368" y="2145164"/>
            <a:ext cx="5697072" cy="34936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2A8A6C-56DA-41C8-F661-ADF38FD3B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081" y="1319664"/>
            <a:ext cx="4157469" cy="825500"/>
          </a:xfrm>
        </p:spPr>
        <p:txBody>
          <a:bodyPr>
            <a:normAutofit/>
          </a:bodyPr>
          <a:lstStyle/>
          <a:p>
            <a:pPr marL="152397" indent="0">
              <a:buNone/>
            </a:pPr>
            <a:r>
              <a:rPr lang="en-US" dirty="0">
                <a:ea typeface="+mj-ea"/>
              </a:rPr>
              <a:t>Dashboard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D4A0295-FB50-AC4E-5645-C1CCC747CB3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84963" y="1324427"/>
            <a:ext cx="5183187" cy="825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ea typeface="+mj-ea"/>
              </a:rPr>
              <a:t>Analysis platform</a:t>
            </a:r>
          </a:p>
        </p:txBody>
      </p:sp>
    </p:spTree>
    <p:extLst>
      <p:ext uri="{BB962C8B-B14F-4D97-AF65-F5344CB8AC3E}">
        <p14:creationId xmlns:p14="http://schemas.microsoft.com/office/powerpoint/2010/main" val="20040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1777" y="108153"/>
            <a:ext cx="8388446" cy="847200"/>
          </a:xfrm>
        </p:spPr>
        <p:txBody>
          <a:bodyPr>
            <a:noAutofit/>
          </a:bodyPr>
          <a:lstStyle/>
          <a:p>
            <a:pPr algn="ctr" rtl="0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dissemination and use</a:t>
            </a:r>
            <a:endParaRPr lang="pt-PT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65F7BC-72E5-FD93-02E2-593B55A2A0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8734C5-049D-3F63-9319-998C6CCA6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725" y="1071239"/>
            <a:ext cx="3514829" cy="4718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D0FDA8-2300-54C0-2F1A-9AFE282C5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810" y="1071239"/>
            <a:ext cx="3590881" cy="4703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5BB18A-2611-4FF0-55DA-D496AD3A112E}"/>
              </a:ext>
            </a:extLst>
          </p:cNvPr>
          <p:cNvSpPr txBox="1"/>
          <p:nvPr/>
        </p:nvSpPr>
        <p:spPr>
          <a:xfrm>
            <a:off x="937950" y="5848316"/>
            <a:ext cx="235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Annual report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CFC8CD-A3B4-47DD-1550-8B5F30D88E5B}"/>
              </a:ext>
            </a:extLst>
          </p:cNvPr>
          <p:cNvSpPr txBox="1"/>
          <p:nvPr/>
        </p:nvSpPr>
        <p:spPr>
          <a:xfrm>
            <a:off x="4616281" y="5824826"/>
            <a:ext cx="2237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Key finding report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167599-ED90-FE35-546F-CA1044180DD3}"/>
              </a:ext>
            </a:extLst>
          </p:cNvPr>
          <p:cNvSpPr txBox="1"/>
          <p:nvPr/>
        </p:nvSpPr>
        <p:spPr>
          <a:xfrm>
            <a:off x="8177310" y="5786761"/>
            <a:ext cx="262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Provincial Profile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5F25F8-68B8-EFE8-991A-936470CD2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89" y="1071239"/>
            <a:ext cx="3483080" cy="471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26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975" y="135468"/>
            <a:ext cx="9972675" cy="1205653"/>
          </a:xfrm>
        </p:spPr>
        <p:txBody>
          <a:bodyPr>
            <a:noAutofit/>
          </a:bodyPr>
          <a:lstStyle/>
          <a:p>
            <a:pPr algn="ctr" rtl="0"/>
            <a:r>
              <a:rPr lang="pt-P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Interoperability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DHIS2: 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(SIS-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MA_Sis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-COVE Module)</a:t>
            </a:r>
            <a:endParaRPr lang="pt-PT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9DE920-7533-F381-6817-3B537C4269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" t="11624" r="898" b="5413"/>
          <a:stretch/>
        </p:blipFill>
        <p:spPr bwMode="auto">
          <a:xfrm>
            <a:off x="993180" y="1435511"/>
            <a:ext cx="10540059" cy="52220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88253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S%20Slides[1]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MozFlag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7168"/>
    </a:accent1>
    <a:accent2>
      <a:srgbClr val="00BCAF"/>
    </a:accent2>
    <a:accent3>
      <a:srgbClr val="D21034"/>
    </a:accent3>
    <a:accent4>
      <a:srgbClr val="F25472"/>
    </a:accent4>
    <a:accent5>
      <a:srgbClr val="FCE100"/>
    </a:accent5>
    <a:accent6>
      <a:srgbClr val="FFF5AF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COMS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7168"/>
    </a:accent1>
    <a:accent2>
      <a:srgbClr val="0C88C0"/>
    </a:accent2>
    <a:accent3>
      <a:srgbClr val="A2DEF9"/>
    </a:accent3>
    <a:accent4>
      <a:srgbClr val="715E4F"/>
    </a:accent4>
    <a:accent5>
      <a:srgbClr val="0B6579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MozFlag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7168"/>
    </a:accent1>
    <a:accent2>
      <a:srgbClr val="00BCAF"/>
    </a:accent2>
    <a:accent3>
      <a:srgbClr val="D21034"/>
    </a:accent3>
    <a:accent4>
      <a:srgbClr val="F25472"/>
    </a:accent4>
    <a:accent5>
      <a:srgbClr val="FCE100"/>
    </a:accent5>
    <a:accent6>
      <a:srgbClr val="FFF5AF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MozFlag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7168"/>
    </a:accent1>
    <a:accent2>
      <a:srgbClr val="00BCAF"/>
    </a:accent2>
    <a:accent3>
      <a:srgbClr val="D21034"/>
    </a:accent3>
    <a:accent4>
      <a:srgbClr val="F25472"/>
    </a:accent4>
    <a:accent5>
      <a:srgbClr val="FCE100"/>
    </a:accent5>
    <a:accent6>
      <a:srgbClr val="FFF5AF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COMS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7168"/>
    </a:accent1>
    <a:accent2>
      <a:srgbClr val="0C88C0"/>
    </a:accent2>
    <a:accent3>
      <a:srgbClr val="A2DEF9"/>
    </a:accent3>
    <a:accent4>
      <a:srgbClr val="715E4F"/>
    </a:accent4>
    <a:accent5>
      <a:srgbClr val="0B6579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13084</TotalTime>
  <Words>1390</Words>
  <Application>Microsoft Office PowerPoint</Application>
  <PresentationFormat>Widescreen</PresentationFormat>
  <Paragraphs>249</Paragraphs>
  <Slides>31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Arial</vt:lpstr>
      <vt:lpstr>Calibri</vt:lpstr>
      <vt:lpstr>Calibri Light</vt:lpstr>
      <vt:lpstr>Candara</vt:lpstr>
      <vt:lpstr>Constantia</vt:lpstr>
      <vt:lpstr>Courier New</vt:lpstr>
      <vt:lpstr>Lato</vt:lpstr>
      <vt:lpstr>Tahoma</vt:lpstr>
      <vt:lpstr>Times New Roman</vt:lpstr>
      <vt:lpstr>Wingdings</vt:lpstr>
      <vt:lpstr>Wingdings 2</vt:lpstr>
      <vt:lpstr>INS%20Slides[1]</vt:lpstr>
      <vt:lpstr>Custom Design</vt:lpstr>
      <vt:lpstr>PowerPoint Presentation</vt:lpstr>
      <vt:lpstr>Mozambique</vt:lpstr>
      <vt:lpstr>The availability of recent mortality data has been a challenge in Mozambique</vt:lpstr>
      <vt:lpstr>A community surveillance system for disease and causes of death</vt:lpstr>
      <vt:lpstr>PowerPoint Presentation</vt:lpstr>
      <vt:lpstr>COMSA/SIS-COVE real time data reporting and analysis</vt:lpstr>
      <vt:lpstr>PowerPoint Presentation</vt:lpstr>
      <vt:lpstr>Data dissemination and use</vt:lpstr>
      <vt:lpstr>Interoperability with the DHIS2:  (SIS-MA_Sis-COVE Module)</vt:lpstr>
      <vt:lpstr>Results</vt:lpstr>
      <vt:lpstr>PowerPoint Presentation</vt:lpstr>
      <vt:lpstr>National level: 10% increase in coverage of institutional births in 8 years</vt:lpstr>
      <vt:lpstr>National level: 10% increase in coverage of institutional births in 8 years</vt:lpstr>
      <vt:lpstr>National level: 25% of deaths occured at a health facility</vt:lpstr>
      <vt:lpstr>Neonatal, infant and under-5 mortality still decreasing in Mozambique</vt:lpstr>
      <vt:lpstr>Neonatal, Under-five mortality rates</vt:lpstr>
      <vt:lpstr>Adult mortality rates are higher in urban areas compared to rural areas</vt:lpstr>
      <vt:lpstr>Little progress in maternal mortality ratio since the early 2000’s</vt:lpstr>
      <vt:lpstr>Increase in the proportion of deaths due to prematurity and reduction in the weight of deaths due to sepsis in the last 12 years</vt:lpstr>
      <vt:lpstr>No change in the profile of causes of death in children aged 1 to 59 months-olds but increase of deaths due to trauma in older children 5-14-years-olds</vt:lpstr>
      <vt:lpstr>Increase in the burden of deaths from NCDs in adults aged 50 and over</vt:lpstr>
      <vt:lpstr>Low demand for health care for neonates</vt:lpstr>
      <vt:lpstr>High rates of referral of older adults to other health facilities that result in deaths</vt:lpstr>
      <vt:lpstr>A strong platform for additional studies </vt:lpstr>
      <vt:lpstr>Challenges</vt:lpstr>
      <vt:lpstr>PowerPoint Presentation</vt:lpstr>
      <vt:lpstr>PowerPoint Presentation</vt:lpstr>
      <vt:lpstr>Designing COMSA Mozambique to Strengthen CRVS</vt:lpstr>
      <vt:lpstr>DBS in Zambezia</vt:lpstr>
      <vt:lpstr>COMSA Achievements in Mozambique </vt:lpstr>
      <vt:lpstr>Recommendations for strengthening surveillance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Sistema de Vigilância de Eventos Vitais e Causas de Morte (COMSA) - resultados preliminares</dc:title>
  <dc:creator>Windows User</dc:creator>
  <cp:lastModifiedBy>Malick Kante</cp:lastModifiedBy>
  <cp:revision>283</cp:revision>
  <dcterms:created xsi:type="dcterms:W3CDTF">2019-07-24T07:11:23Z</dcterms:created>
  <dcterms:modified xsi:type="dcterms:W3CDTF">2022-11-28T23:52:56Z</dcterms:modified>
</cp:coreProperties>
</file>